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Poppins Light" panose="020B0604020202020204" charset="0"/>
      <p:regular r:id="rId27"/>
    </p:embeddedFont>
    <p:embeddedFont>
      <p:font typeface="Poppins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Heart disease is the leading cause of death, etc. It’s important not to lose sight of this fact when everyone is focusing on COVID.</a:t>
            </a:r>
          </a:p>
          <a:p>
            <a:pPr lvl="0"/>
            <a:r>
              <a:rPr lang="en-US"/>
              <a:t>We’re looking at the diagnostic and demographic factors that predict heart disease risk.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strongest positive correlations exist between our target (risk of heart disease) and cp (existence of chest pain). Other strong positive correlations include our target and maximum heart rate achieved, as well as maximum heart rate achieved and the slope of the peak exercise ST segment. Our strongest negative correlation includes the slope of the peak exercise ST segment and the ST depression induced by exercise relative to rest.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5212706" y="3702861"/>
            <a:ext cx="12056319" cy="4504157"/>
            <a:chOff x="0" y="0"/>
            <a:chExt cx="16075092" cy="6005543"/>
          </a:xfrm>
        </p:grpSpPr>
        <p:sp>
          <p:nvSpPr>
            <p:cNvPr id="6" name="TextBox 6"/>
            <p:cNvSpPr txBox="1"/>
            <p:nvPr/>
          </p:nvSpPr>
          <p:spPr>
            <a:xfrm>
              <a:off x="0" y="95250"/>
              <a:ext cx="16075092" cy="3938482"/>
            </a:xfrm>
            <a:prstGeom prst="rect">
              <a:avLst/>
            </a:prstGeom>
          </p:spPr>
          <p:txBody>
            <a:bodyPr lIns="0" tIns="0" rIns="0" bIns="0" rtlCol="0" anchor="t">
              <a:spAutoFit/>
            </a:bodyPr>
            <a:lstStyle/>
            <a:p>
              <a:pPr algn="r">
                <a:lnSpc>
                  <a:spcPts val="11439"/>
                </a:lnSpc>
              </a:pPr>
              <a:r>
                <a:rPr lang="en-US" sz="10400" spc="-104">
                  <a:solidFill>
                    <a:srgbClr val="141414"/>
                  </a:solidFill>
                  <a:latin typeface="Poppins Bold Bold"/>
                </a:rPr>
                <a:t>Predicting</a:t>
              </a:r>
            </a:p>
            <a:p>
              <a:pPr algn="r">
                <a:lnSpc>
                  <a:spcPts val="11440"/>
                </a:lnSpc>
              </a:pPr>
              <a:r>
                <a:rPr lang="en-US" sz="10400" spc="-104">
                  <a:solidFill>
                    <a:srgbClr val="DD211D"/>
                  </a:solidFill>
                  <a:latin typeface="Poppins Bold Bold"/>
                </a:rPr>
                <a:t>Heart Disease</a:t>
              </a:r>
            </a:p>
          </p:txBody>
        </p:sp>
        <p:sp>
          <p:nvSpPr>
            <p:cNvPr id="7" name="TextBox 7"/>
            <p:cNvSpPr txBox="1"/>
            <p:nvPr/>
          </p:nvSpPr>
          <p:spPr>
            <a:xfrm>
              <a:off x="1622884" y="4532767"/>
              <a:ext cx="14452208" cy="1472777"/>
            </a:xfrm>
            <a:prstGeom prst="rect">
              <a:avLst/>
            </a:prstGeom>
          </p:spPr>
          <p:txBody>
            <a:bodyPr lIns="0" tIns="0" rIns="0" bIns="0" rtlCol="0" anchor="t">
              <a:spAutoFit/>
            </a:bodyPr>
            <a:lstStyle/>
            <a:p>
              <a:pPr algn="r">
                <a:lnSpc>
                  <a:spcPts val="4479"/>
                </a:lnSpc>
              </a:pPr>
              <a:r>
                <a:rPr lang="en-US" sz="3199">
                  <a:solidFill>
                    <a:srgbClr val="141414"/>
                  </a:solidFill>
                  <a:latin typeface="Poppins Light"/>
                </a:rPr>
                <a:t>By Jake Arluck, Laura Larregui, Jacqueline Parks, and Courtney Rowland</a:t>
              </a:r>
            </a:p>
          </p:txBody>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2" name="Picture 12"/>
          <p:cNvPicPr>
            <a:picLocks noChangeAspect="1"/>
          </p:cNvPicPr>
          <p:nvPr/>
        </p:nvPicPr>
        <p:blipFill>
          <a:blip r:embed="rId2"/>
          <a:srcRect/>
          <a:stretch>
            <a:fillRect/>
          </a:stretch>
        </p:blipFill>
        <p:spPr>
          <a:xfrm>
            <a:off x="1227591" y="1559548"/>
            <a:ext cx="6326486" cy="7482940"/>
          </a:xfrm>
          <a:prstGeom prst="rect">
            <a:avLst/>
          </a:prstGeom>
        </p:spPr>
      </p:pic>
      <p:sp>
        <p:nvSpPr>
          <p:cNvPr id="13" name="TextBox 13"/>
          <p:cNvSpPr txBox="1"/>
          <p:nvPr/>
        </p:nvSpPr>
        <p:spPr>
          <a:xfrm>
            <a:off x="10829726" y="990600"/>
            <a:ext cx="6439299" cy="713423"/>
          </a:xfrm>
          <a:prstGeom prst="rect">
            <a:avLst/>
          </a:prstGeom>
        </p:spPr>
        <p:txBody>
          <a:bodyPr lIns="0" tIns="0" rIns="0" bIns="0" rtlCol="0" anchor="t">
            <a:spAutoFit/>
          </a:bodyPr>
          <a:lstStyle/>
          <a:p>
            <a:pPr algn="r">
              <a:lnSpc>
                <a:spcPts val="2939"/>
              </a:lnSpc>
            </a:pPr>
            <a:r>
              <a:rPr lang="en-US" sz="2100" spc="315">
                <a:solidFill>
                  <a:srgbClr val="141414"/>
                </a:solidFill>
                <a:latin typeface="Poppins Light"/>
              </a:rPr>
              <a:t>SYRACUSE UNIVERSITY</a:t>
            </a:r>
          </a:p>
          <a:p>
            <a:pPr algn="r">
              <a:lnSpc>
                <a:spcPts val="2940"/>
              </a:lnSpc>
            </a:pPr>
            <a:r>
              <a:rPr lang="en-US" sz="2099" spc="314">
                <a:solidFill>
                  <a:srgbClr val="141414"/>
                </a:solidFill>
                <a:latin typeface="Poppins Light"/>
              </a:rPr>
              <a:t>IST 707 | M402 DATA MINING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33" r="4033"/>
          <a:stretch>
            <a:fillRect/>
          </a:stretch>
        </p:blipFill>
        <p:spPr>
          <a:xfrm>
            <a:off x="12211050" y="1028700"/>
            <a:ext cx="5043859" cy="8229600"/>
          </a:xfrm>
          <a:prstGeom prst="rect">
            <a:avLst/>
          </a:prstGeom>
        </p:spPr>
      </p:pic>
      <p:grpSp>
        <p:nvGrpSpPr>
          <p:cNvPr id="3" name="Group 3"/>
          <p:cNvGrpSpPr/>
          <p:nvPr/>
        </p:nvGrpSpPr>
        <p:grpSpPr>
          <a:xfrm>
            <a:off x="1028700" y="573967"/>
            <a:ext cx="10294169" cy="9139066"/>
            <a:chOff x="0" y="0"/>
            <a:chExt cx="13725559" cy="12185421"/>
          </a:xfrm>
        </p:grpSpPr>
        <p:sp>
          <p:nvSpPr>
            <p:cNvPr id="4" name="TextBox 4"/>
            <p:cNvSpPr txBox="1"/>
            <p:nvPr/>
          </p:nvSpPr>
          <p:spPr>
            <a:xfrm>
              <a:off x="0" y="0"/>
              <a:ext cx="13725559" cy="1401003"/>
            </a:xfrm>
            <a:prstGeom prst="rect">
              <a:avLst/>
            </a:prstGeom>
          </p:spPr>
          <p:txBody>
            <a:bodyPr lIns="0" tIns="0" rIns="0" bIns="0" rtlCol="0" anchor="t">
              <a:spAutoFit/>
            </a:bodyPr>
            <a:lstStyle/>
            <a:p>
              <a:pPr>
                <a:lnSpc>
                  <a:spcPts val="8306"/>
                </a:lnSpc>
              </a:pPr>
              <a:r>
                <a:rPr lang="en-US" sz="6921">
                  <a:solidFill>
                    <a:srgbClr val="DD211D"/>
                  </a:solidFill>
                  <a:latin typeface="Poppins Bold Bold"/>
                </a:rPr>
                <a:t>Clustering </a:t>
              </a:r>
              <a:r>
                <a:rPr lang="en-US" sz="6921">
                  <a:solidFill>
                    <a:srgbClr val="141414"/>
                  </a:solidFill>
                  <a:latin typeface="Poppins Bold Bold"/>
                </a:rPr>
                <a:t>Insights </a:t>
              </a:r>
            </a:p>
          </p:txBody>
        </p:sp>
        <p:sp>
          <p:nvSpPr>
            <p:cNvPr id="5" name="TextBox 5"/>
            <p:cNvSpPr txBox="1"/>
            <p:nvPr/>
          </p:nvSpPr>
          <p:spPr>
            <a:xfrm>
              <a:off x="0" y="1856281"/>
              <a:ext cx="11147171" cy="1296013"/>
            </a:xfrm>
            <a:prstGeom prst="rect">
              <a:avLst/>
            </a:prstGeom>
          </p:spPr>
          <p:txBody>
            <a:bodyPr lIns="0" tIns="0" rIns="0" bIns="0" rtlCol="0" anchor="t">
              <a:spAutoFit/>
            </a:bodyPr>
            <a:lstStyle/>
            <a:p>
              <a:pPr>
                <a:lnSpc>
                  <a:spcPts val="4037"/>
                </a:lnSpc>
              </a:pPr>
              <a:r>
                <a:rPr lang="en-US" sz="2884">
                  <a:solidFill>
                    <a:srgbClr val="141414"/>
                  </a:solidFill>
                  <a:latin typeface="Poppins Bold Bold"/>
                </a:rPr>
                <a:t>What can we say about low-risk and high-risk clusters?</a:t>
              </a:r>
            </a:p>
          </p:txBody>
        </p:sp>
        <p:sp>
          <p:nvSpPr>
            <p:cNvPr id="6" name="TextBox 6"/>
            <p:cNvSpPr txBox="1"/>
            <p:nvPr/>
          </p:nvSpPr>
          <p:spPr>
            <a:xfrm>
              <a:off x="0" y="3582703"/>
              <a:ext cx="11147171" cy="8602718"/>
            </a:xfrm>
            <a:prstGeom prst="rect">
              <a:avLst/>
            </a:prstGeom>
          </p:spPr>
          <p:txBody>
            <a:bodyPr lIns="0" tIns="0" rIns="0" bIns="0" rtlCol="0" anchor="t">
              <a:spAutoFit/>
            </a:bodyPr>
            <a:lstStyle/>
            <a:p>
              <a:pPr marL="498135" lvl="1" indent="-249068">
                <a:lnSpc>
                  <a:spcPts val="3460"/>
                </a:lnSpc>
                <a:buFont typeface="Arial"/>
                <a:buChar char="•"/>
              </a:pPr>
              <a:r>
                <a:rPr lang="en-US" sz="2307">
                  <a:solidFill>
                    <a:srgbClr val="141414"/>
                  </a:solidFill>
                  <a:latin typeface="Poppins Light"/>
                </a:rPr>
                <a:t>Cluster 4 has expected low-risk traits: more female, younger, low diabetes, low cholesterol.</a:t>
              </a:r>
            </a:p>
            <a:p>
              <a:pPr marL="498135" lvl="1" indent="-249068">
                <a:lnSpc>
                  <a:spcPts val="3460"/>
                </a:lnSpc>
                <a:buFont typeface="Arial"/>
                <a:buChar char="•"/>
              </a:pPr>
              <a:r>
                <a:rPr lang="en-US" sz="2307">
                  <a:solidFill>
                    <a:srgbClr val="141414"/>
                  </a:solidFill>
                  <a:latin typeface="Poppins Light"/>
                </a:rPr>
                <a:t>Cluster 1 (low-medium risk) surprising: high cholesterol, ⅓ diabetic, but direct heart diagnostics (e.g. ST depression during exercise) are good. May reflect diabetics given good treatment, or else people with good genetic resistance despite unhealthy lifestyles.</a:t>
              </a:r>
            </a:p>
            <a:p>
              <a:pPr marL="498135" lvl="1" indent="-249068">
                <a:lnSpc>
                  <a:spcPts val="3460"/>
                </a:lnSpc>
                <a:buFont typeface="Arial"/>
                <a:buChar char="•"/>
              </a:pPr>
              <a:r>
                <a:rPr lang="en-US" sz="2307">
                  <a:solidFill>
                    <a:srgbClr val="141414"/>
                  </a:solidFill>
                  <a:latin typeface="Poppins Light"/>
                </a:rPr>
                <a:t>Cluster 3 (highest risk) skews male (81%), but is moderate in terms of cholesterol, diabetes.</a:t>
              </a:r>
            </a:p>
            <a:p>
              <a:pPr marL="498135" lvl="1" indent="-249068">
                <a:lnSpc>
                  <a:spcPts val="3460"/>
                </a:lnSpc>
                <a:buFont typeface="Arial"/>
                <a:buChar char="•"/>
              </a:pPr>
              <a:r>
                <a:rPr lang="en-US" sz="2307">
                  <a:solidFill>
                    <a:srgbClr val="141414"/>
                  </a:solidFill>
                  <a:latin typeface="Poppins Light"/>
                </a:rPr>
                <a:t>Cluster 2 (2nd highest risk) is more typical: high cholesterol, bad blood sugar, elevated exercise heart rate.</a:t>
              </a:r>
            </a:p>
            <a:p>
              <a:pPr marL="498134" lvl="1" indent="-249067">
                <a:lnSpc>
                  <a:spcPts val="3460"/>
                </a:lnSpc>
                <a:buFont typeface="Arial"/>
                <a:buChar char="•"/>
              </a:pPr>
              <a:r>
                <a:rPr lang="en-US" sz="2307">
                  <a:solidFill>
                    <a:srgbClr val="141414"/>
                  </a:solidFill>
                  <a:latin typeface="Poppins Light"/>
                </a:rPr>
                <a:t>Do we need to rethink the role of cholesterol and diabetes in heart disease risk prognosis?</a:t>
              </a:r>
            </a:p>
          </p:txBody>
        </p:sp>
      </p:grpSp>
      <p:grpSp>
        <p:nvGrpSpPr>
          <p:cNvPr id="7" name="Group 7"/>
          <p:cNvGrpSpPr/>
          <p:nvPr/>
        </p:nvGrpSpPr>
        <p:grpSpPr>
          <a:xfrm>
            <a:off x="401566" y="0"/>
            <a:ext cx="142711" cy="10287000"/>
            <a:chOff x="0" y="0"/>
            <a:chExt cx="190282" cy="13716000"/>
          </a:xfrm>
        </p:grpSpPr>
        <p:sp>
          <p:nvSpPr>
            <p:cNvPr id="8" name="AutoShape 8"/>
            <p:cNvSpPr/>
            <p:nvPr/>
          </p:nvSpPr>
          <p:spPr>
            <a:xfrm>
              <a:off x="88791" y="0"/>
              <a:ext cx="12700" cy="13716000"/>
            </a:xfrm>
            <a:prstGeom prst="rect">
              <a:avLst/>
            </a:prstGeom>
            <a:solidFill>
              <a:srgbClr val="141414"/>
            </a:solidFill>
          </p:spPr>
        </p:sp>
        <p:sp>
          <p:nvSpPr>
            <p:cNvPr id="9" name="AutoShape 9"/>
            <p:cNvSpPr/>
            <p:nvPr/>
          </p:nvSpPr>
          <p:spPr>
            <a:xfrm>
              <a:off x="0" y="5820971"/>
              <a:ext cx="190282" cy="2074059"/>
            </a:xfrm>
            <a:prstGeom prst="rect">
              <a:avLst/>
            </a:prstGeom>
            <a:solidFill>
              <a:srgbClr val="DD211D"/>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13611" b="1361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3"/>
          <a:srcRect l="4007" t="11778" r="4460" b="11713"/>
          <a:stretch>
            <a:fillRect/>
          </a:stretch>
        </p:blipFill>
        <p:spPr>
          <a:xfrm>
            <a:off x="1739116" y="2546609"/>
            <a:ext cx="12257069" cy="7146348"/>
          </a:xfrm>
          <a:prstGeom prst="rect">
            <a:avLst/>
          </a:prstGeom>
        </p:spPr>
      </p:pic>
      <p:sp>
        <p:nvSpPr>
          <p:cNvPr id="6" name="TextBox 6"/>
          <p:cNvSpPr txBox="1"/>
          <p:nvPr/>
        </p:nvSpPr>
        <p:spPr>
          <a:xfrm>
            <a:off x="9144000" y="124596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Number 1</a:t>
            </a:r>
          </a:p>
        </p:txBody>
      </p:sp>
      <p:sp>
        <p:nvSpPr>
          <p:cNvPr id="7" name="TextBox 7"/>
          <p:cNvSpPr txBox="1"/>
          <p:nvPr/>
        </p:nvSpPr>
        <p:spPr>
          <a:xfrm>
            <a:off x="1028700" y="837701"/>
            <a:ext cx="10247320" cy="1503527"/>
          </a:xfrm>
          <a:prstGeom prst="rect">
            <a:avLst/>
          </a:prstGeom>
        </p:spPr>
        <p:txBody>
          <a:bodyPr lIns="0" tIns="0" rIns="0" bIns="0" rtlCol="0" anchor="t">
            <a:spAutoFit/>
          </a:bodyPr>
          <a:lstStyle/>
          <a:p>
            <a:pPr algn="r">
              <a:lnSpc>
                <a:spcPts val="11650"/>
              </a:lnSpc>
            </a:pPr>
            <a:r>
              <a:rPr lang="en-US" sz="10591" spc="-105">
                <a:solidFill>
                  <a:srgbClr val="141414"/>
                </a:solidFill>
                <a:latin typeface="Poppins Bold Bold"/>
              </a:rPr>
              <a:t>Decision </a:t>
            </a:r>
            <a:r>
              <a:rPr lang="en-US" sz="10591" spc="-105">
                <a:solidFill>
                  <a:srgbClr val="DD211D"/>
                </a:solidFill>
                <a:latin typeface="Poppins Bold Bold"/>
              </a:rPr>
              <a:t>Trees</a:t>
            </a:r>
          </a:p>
        </p:txBody>
      </p:sp>
      <p:sp>
        <p:nvSpPr>
          <p:cNvPr id="8" name="TextBox 8"/>
          <p:cNvSpPr txBox="1"/>
          <p:nvPr/>
        </p:nvSpPr>
        <p:spPr>
          <a:xfrm>
            <a:off x="8891538" y="579413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Accuracy 80%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13611" b="1361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3"/>
          <a:srcRect l="4435" t="11079" r="3755" b="10094"/>
          <a:stretch>
            <a:fillRect/>
          </a:stretch>
        </p:blipFill>
        <p:spPr>
          <a:xfrm>
            <a:off x="4624352" y="2752549"/>
            <a:ext cx="9039296" cy="7114261"/>
          </a:xfrm>
          <a:prstGeom prst="rect">
            <a:avLst/>
          </a:prstGeom>
        </p:spPr>
      </p:pic>
      <p:sp>
        <p:nvSpPr>
          <p:cNvPr id="6" name="TextBox 6"/>
          <p:cNvSpPr txBox="1"/>
          <p:nvPr/>
        </p:nvSpPr>
        <p:spPr>
          <a:xfrm>
            <a:off x="9144000" y="124596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Number 2</a:t>
            </a:r>
          </a:p>
        </p:txBody>
      </p:sp>
      <p:sp>
        <p:nvSpPr>
          <p:cNvPr id="7" name="TextBox 7"/>
          <p:cNvSpPr txBox="1"/>
          <p:nvPr/>
        </p:nvSpPr>
        <p:spPr>
          <a:xfrm>
            <a:off x="1028700" y="837701"/>
            <a:ext cx="10247320" cy="1503527"/>
          </a:xfrm>
          <a:prstGeom prst="rect">
            <a:avLst/>
          </a:prstGeom>
        </p:spPr>
        <p:txBody>
          <a:bodyPr lIns="0" tIns="0" rIns="0" bIns="0" rtlCol="0" anchor="t">
            <a:spAutoFit/>
          </a:bodyPr>
          <a:lstStyle/>
          <a:p>
            <a:pPr algn="r">
              <a:lnSpc>
                <a:spcPts val="11650"/>
              </a:lnSpc>
            </a:pPr>
            <a:r>
              <a:rPr lang="en-US" sz="10591" spc="-105">
                <a:solidFill>
                  <a:srgbClr val="141414"/>
                </a:solidFill>
                <a:latin typeface="Poppins Bold Bold"/>
              </a:rPr>
              <a:t>Decision </a:t>
            </a:r>
            <a:r>
              <a:rPr lang="en-US" sz="10591" spc="-105">
                <a:solidFill>
                  <a:srgbClr val="DD211D"/>
                </a:solidFill>
                <a:latin typeface="Poppins Bold Bold"/>
              </a:rPr>
              <a:t>Trees</a:t>
            </a:r>
          </a:p>
        </p:txBody>
      </p:sp>
      <p:sp>
        <p:nvSpPr>
          <p:cNvPr id="8" name="TextBox 8"/>
          <p:cNvSpPr txBox="1"/>
          <p:nvPr/>
        </p:nvSpPr>
        <p:spPr>
          <a:xfrm>
            <a:off x="8891538" y="579413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Accuracy 56%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13611" b="1361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3"/>
          <a:srcRect l="4598" t="4808" r="4027" b="3845"/>
          <a:stretch>
            <a:fillRect/>
          </a:stretch>
        </p:blipFill>
        <p:spPr>
          <a:xfrm>
            <a:off x="4054418" y="2341227"/>
            <a:ext cx="10179163" cy="7833184"/>
          </a:xfrm>
          <a:prstGeom prst="rect">
            <a:avLst/>
          </a:prstGeom>
        </p:spPr>
      </p:pic>
      <p:sp>
        <p:nvSpPr>
          <p:cNvPr id="6" name="TextBox 6"/>
          <p:cNvSpPr txBox="1"/>
          <p:nvPr/>
        </p:nvSpPr>
        <p:spPr>
          <a:xfrm>
            <a:off x="9144000" y="124596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Number 3</a:t>
            </a:r>
          </a:p>
        </p:txBody>
      </p:sp>
      <p:sp>
        <p:nvSpPr>
          <p:cNvPr id="7" name="TextBox 7"/>
          <p:cNvSpPr txBox="1"/>
          <p:nvPr/>
        </p:nvSpPr>
        <p:spPr>
          <a:xfrm>
            <a:off x="1028700" y="837701"/>
            <a:ext cx="10247320" cy="1503527"/>
          </a:xfrm>
          <a:prstGeom prst="rect">
            <a:avLst/>
          </a:prstGeom>
        </p:spPr>
        <p:txBody>
          <a:bodyPr lIns="0" tIns="0" rIns="0" bIns="0" rtlCol="0" anchor="t">
            <a:spAutoFit/>
          </a:bodyPr>
          <a:lstStyle/>
          <a:p>
            <a:pPr algn="r">
              <a:lnSpc>
                <a:spcPts val="11650"/>
              </a:lnSpc>
            </a:pPr>
            <a:r>
              <a:rPr lang="en-US" sz="10591" spc="-105">
                <a:solidFill>
                  <a:srgbClr val="141414"/>
                </a:solidFill>
                <a:latin typeface="Poppins Bold Bold"/>
              </a:rPr>
              <a:t>Decision </a:t>
            </a:r>
            <a:r>
              <a:rPr lang="en-US" sz="10591" spc="-105">
                <a:solidFill>
                  <a:srgbClr val="DD211D"/>
                </a:solidFill>
                <a:latin typeface="Poppins Bold Bold"/>
              </a:rPr>
              <a:t>Trees</a:t>
            </a:r>
          </a:p>
        </p:txBody>
      </p:sp>
      <p:sp>
        <p:nvSpPr>
          <p:cNvPr id="8" name="TextBox 8"/>
          <p:cNvSpPr txBox="1"/>
          <p:nvPr/>
        </p:nvSpPr>
        <p:spPr>
          <a:xfrm>
            <a:off x="8891538" y="5794139"/>
            <a:ext cx="8572900" cy="515541"/>
          </a:xfrm>
          <a:prstGeom prst="rect">
            <a:avLst/>
          </a:prstGeom>
        </p:spPr>
        <p:txBody>
          <a:bodyPr lIns="0" tIns="0" rIns="0" bIns="0" rtlCol="0" anchor="t">
            <a:spAutoFit/>
          </a:bodyPr>
          <a:lstStyle/>
          <a:p>
            <a:pPr algn="r">
              <a:lnSpc>
                <a:spcPts val="4200"/>
              </a:lnSpc>
            </a:pPr>
            <a:r>
              <a:rPr lang="en-US" sz="3000">
                <a:solidFill>
                  <a:srgbClr val="141414"/>
                </a:solidFill>
                <a:latin typeface="Poppins Bold Bold"/>
              </a:rPr>
              <a:t>Accuracy 75%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23" r="5823"/>
          <a:stretch>
            <a:fillRect/>
          </a:stretch>
        </p:blipFill>
        <p:spPr>
          <a:xfrm>
            <a:off x="6939773" y="818856"/>
            <a:ext cx="3355537" cy="2535072"/>
          </a:xfrm>
          <a:prstGeom prst="rect">
            <a:avLst/>
          </a:prstGeom>
        </p:spPr>
      </p:pic>
      <p:pic>
        <p:nvPicPr>
          <p:cNvPr id="3" name="Picture 3"/>
          <p:cNvPicPr>
            <a:picLocks noChangeAspect="1"/>
          </p:cNvPicPr>
          <p:nvPr/>
        </p:nvPicPr>
        <p:blipFill>
          <a:blip r:embed="rId3"/>
          <a:srcRect l="5864" r="5864"/>
          <a:stretch>
            <a:fillRect/>
          </a:stretch>
        </p:blipFill>
        <p:spPr>
          <a:xfrm>
            <a:off x="6939773" y="3666120"/>
            <a:ext cx="3355537" cy="2535072"/>
          </a:xfrm>
          <a:prstGeom prst="rect">
            <a:avLst/>
          </a:prstGeom>
        </p:spPr>
      </p:pic>
      <p:pic>
        <p:nvPicPr>
          <p:cNvPr id="4" name="Picture 4"/>
          <p:cNvPicPr>
            <a:picLocks noChangeAspect="1"/>
          </p:cNvPicPr>
          <p:nvPr/>
        </p:nvPicPr>
        <p:blipFill>
          <a:blip r:embed="rId4"/>
          <a:srcRect l="5850" r="5850"/>
          <a:stretch>
            <a:fillRect/>
          </a:stretch>
        </p:blipFill>
        <p:spPr>
          <a:xfrm>
            <a:off x="6939773" y="6513383"/>
            <a:ext cx="3355537" cy="2535072"/>
          </a:xfrm>
          <a:prstGeom prst="rect">
            <a:avLst/>
          </a:prstGeom>
        </p:spPr>
      </p:pic>
      <p:sp>
        <p:nvSpPr>
          <p:cNvPr id="5" name="TextBox 5"/>
          <p:cNvSpPr txBox="1"/>
          <p:nvPr/>
        </p:nvSpPr>
        <p:spPr>
          <a:xfrm>
            <a:off x="1028700" y="2828336"/>
            <a:ext cx="5911073" cy="4086814"/>
          </a:xfrm>
          <a:prstGeom prst="rect">
            <a:avLst/>
          </a:prstGeom>
        </p:spPr>
        <p:txBody>
          <a:bodyPr lIns="0" tIns="0" rIns="0" bIns="0" rtlCol="0" anchor="t">
            <a:spAutoFit/>
          </a:bodyPr>
          <a:lstStyle/>
          <a:p>
            <a:pPr>
              <a:lnSpc>
                <a:spcPts val="16261"/>
              </a:lnSpc>
            </a:pPr>
            <a:r>
              <a:rPr lang="en-US" sz="12509" spc="125">
                <a:solidFill>
                  <a:srgbClr val="141414"/>
                </a:solidFill>
                <a:latin typeface="Poppins Light Italics"/>
              </a:rPr>
              <a:t>Naïve Bayes</a:t>
            </a:r>
          </a:p>
        </p:txBody>
      </p:sp>
      <p:grpSp>
        <p:nvGrpSpPr>
          <p:cNvPr id="6" name="Group 6"/>
          <p:cNvGrpSpPr/>
          <p:nvPr/>
        </p:nvGrpSpPr>
        <p:grpSpPr>
          <a:xfrm>
            <a:off x="401566" y="0"/>
            <a:ext cx="142711" cy="10287000"/>
            <a:chOff x="0" y="0"/>
            <a:chExt cx="190282" cy="13716000"/>
          </a:xfrm>
        </p:grpSpPr>
        <p:sp>
          <p:nvSpPr>
            <p:cNvPr id="7" name="AutoShape 7"/>
            <p:cNvSpPr/>
            <p:nvPr/>
          </p:nvSpPr>
          <p:spPr>
            <a:xfrm>
              <a:off x="88791" y="0"/>
              <a:ext cx="12700" cy="13716000"/>
            </a:xfrm>
            <a:prstGeom prst="rect">
              <a:avLst/>
            </a:prstGeom>
            <a:solidFill>
              <a:srgbClr val="141414"/>
            </a:solidFill>
          </p:spPr>
        </p:sp>
        <p:sp>
          <p:nvSpPr>
            <p:cNvPr id="8" name="AutoShape 8"/>
            <p:cNvSpPr/>
            <p:nvPr/>
          </p:nvSpPr>
          <p:spPr>
            <a:xfrm>
              <a:off x="0" y="5820971"/>
              <a:ext cx="190282" cy="2074059"/>
            </a:xfrm>
            <a:prstGeom prst="rect">
              <a:avLst/>
            </a:prstGeom>
            <a:solidFill>
              <a:srgbClr val="DD211D"/>
            </a:solidFill>
          </p:spPr>
        </p:sp>
      </p:grpSp>
      <p:sp>
        <p:nvSpPr>
          <p:cNvPr id="9" name="TextBox 9"/>
          <p:cNvSpPr txBox="1"/>
          <p:nvPr/>
        </p:nvSpPr>
        <p:spPr>
          <a:xfrm>
            <a:off x="10735826" y="2680596"/>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79% Males</a:t>
            </a:r>
          </a:p>
        </p:txBody>
      </p:sp>
      <p:sp>
        <p:nvSpPr>
          <p:cNvPr id="10" name="TextBox 10"/>
          <p:cNvSpPr txBox="1"/>
          <p:nvPr/>
        </p:nvSpPr>
        <p:spPr>
          <a:xfrm>
            <a:off x="10735826" y="3834649"/>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75% Typical Angina</a:t>
            </a:r>
          </a:p>
        </p:txBody>
      </p:sp>
      <p:sp>
        <p:nvSpPr>
          <p:cNvPr id="11" name="TextBox 11"/>
          <p:cNvSpPr txBox="1"/>
          <p:nvPr/>
        </p:nvSpPr>
        <p:spPr>
          <a:xfrm>
            <a:off x="10735826" y="4904148"/>
            <a:ext cx="7236661"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68% Reversible Defect (Thallium Test)</a:t>
            </a:r>
          </a:p>
        </p:txBody>
      </p:sp>
      <p:sp>
        <p:nvSpPr>
          <p:cNvPr id="12" name="TextBox 12"/>
          <p:cNvSpPr txBox="1"/>
          <p:nvPr/>
        </p:nvSpPr>
        <p:spPr>
          <a:xfrm>
            <a:off x="10735826" y="5973941"/>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67% Flat Slope</a:t>
            </a:r>
          </a:p>
        </p:txBody>
      </p:sp>
      <p:sp>
        <p:nvSpPr>
          <p:cNvPr id="13" name="TextBox 13"/>
          <p:cNvSpPr txBox="1"/>
          <p:nvPr/>
        </p:nvSpPr>
        <p:spPr>
          <a:xfrm>
            <a:off x="10735826" y="7127994"/>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57% High Cholesterol</a:t>
            </a:r>
          </a:p>
        </p:txBody>
      </p:sp>
      <p:sp>
        <p:nvSpPr>
          <p:cNvPr id="14" name="TextBox 14"/>
          <p:cNvSpPr txBox="1"/>
          <p:nvPr/>
        </p:nvSpPr>
        <p:spPr>
          <a:xfrm>
            <a:off x="10735826" y="8289211"/>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44% Fifties</a:t>
            </a:r>
          </a:p>
        </p:txBody>
      </p:sp>
      <p:sp>
        <p:nvSpPr>
          <p:cNvPr id="15" name="TextBox 15"/>
          <p:cNvSpPr txBox="1"/>
          <p:nvPr/>
        </p:nvSpPr>
        <p:spPr>
          <a:xfrm>
            <a:off x="10735826" y="1461691"/>
            <a:ext cx="4229500" cy="478949"/>
          </a:xfrm>
          <a:prstGeom prst="rect">
            <a:avLst/>
          </a:prstGeom>
        </p:spPr>
        <p:txBody>
          <a:bodyPr lIns="0" tIns="0" rIns="0" bIns="0" rtlCol="0" anchor="t">
            <a:spAutoFit/>
          </a:bodyPr>
          <a:lstStyle/>
          <a:p>
            <a:pPr>
              <a:lnSpc>
                <a:spcPts val="3920"/>
              </a:lnSpc>
            </a:pPr>
            <a:r>
              <a:rPr lang="en-US" sz="2800">
                <a:solidFill>
                  <a:srgbClr val="DD211D"/>
                </a:solidFill>
                <a:latin typeface="Poppins Light"/>
              </a:rPr>
              <a:t>88% FBS &lt; 120 mg/d</a:t>
            </a:r>
          </a:p>
        </p:txBody>
      </p:sp>
      <p:sp>
        <p:nvSpPr>
          <p:cNvPr id="16" name="TextBox 16"/>
          <p:cNvSpPr txBox="1"/>
          <p:nvPr/>
        </p:nvSpPr>
        <p:spPr>
          <a:xfrm>
            <a:off x="1198679" y="7127994"/>
            <a:ext cx="4229500" cy="478949"/>
          </a:xfrm>
          <a:prstGeom prst="rect">
            <a:avLst/>
          </a:prstGeom>
        </p:spPr>
        <p:txBody>
          <a:bodyPr lIns="0" tIns="0" rIns="0" bIns="0" rtlCol="0" anchor="t">
            <a:spAutoFit/>
          </a:bodyPr>
          <a:lstStyle/>
          <a:p>
            <a:pPr algn="ctr">
              <a:lnSpc>
                <a:spcPts val="3920"/>
              </a:lnSpc>
            </a:pPr>
            <a:r>
              <a:rPr lang="en-US" sz="2800">
                <a:solidFill>
                  <a:srgbClr val="DD211D"/>
                </a:solidFill>
                <a:latin typeface="Poppins Light"/>
              </a:rPr>
              <a:t>Accuracy 85 %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D211D"/>
        </a:solidFill>
        <a:effectLst/>
      </p:bgPr>
    </p:bg>
    <p:spTree>
      <p:nvGrpSpPr>
        <p:cNvPr id="1" name=""/>
        <p:cNvGrpSpPr/>
        <p:nvPr/>
      </p:nvGrpSpPr>
      <p:grpSpPr>
        <a:xfrm>
          <a:off x="0" y="0"/>
          <a:ext cx="0" cy="0"/>
          <a:chOff x="0" y="0"/>
          <a:chExt cx="0" cy="0"/>
        </a:xfrm>
      </p:grpSpPr>
      <p:sp>
        <p:nvSpPr>
          <p:cNvPr id="2" name="AutoShape 2"/>
          <p:cNvSpPr/>
          <p:nvPr/>
        </p:nvSpPr>
        <p:spPr>
          <a:xfrm>
            <a:off x="0" y="0"/>
            <a:ext cx="1028700" cy="10287000"/>
          </a:xfrm>
          <a:prstGeom prst="rect">
            <a:avLst/>
          </a:prstGeom>
          <a:solidFill>
            <a:srgbClr val="FDFCFC"/>
          </a:solidFill>
        </p:spPr>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Picture 6"/>
          <p:cNvPicPr>
            <a:picLocks noChangeAspect="1"/>
          </p:cNvPicPr>
          <p:nvPr/>
        </p:nvPicPr>
        <p:blipFill>
          <a:blip r:embed="rId2"/>
          <a:srcRect/>
          <a:stretch>
            <a:fillRect/>
          </a:stretch>
        </p:blipFill>
        <p:spPr>
          <a:xfrm>
            <a:off x="4408597" y="1190625"/>
            <a:ext cx="9470806" cy="8674344"/>
          </a:xfrm>
          <a:prstGeom prst="rect">
            <a:avLst/>
          </a:prstGeom>
        </p:spPr>
      </p:pic>
      <p:sp>
        <p:nvSpPr>
          <p:cNvPr id="7" name="TextBox 7"/>
          <p:cNvSpPr txBox="1"/>
          <p:nvPr/>
        </p:nvSpPr>
        <p:spPr>
          <a:xfrm>
            <a:off x="4408597" y="259794"/>
            <a:ext cx="9449200" cy="768906"/>
          </a:xfrm>
          <a:prstGeom prst="rect">
            <a:avLst/>
          </a:prstGeom>
        </p:spPr>
        <p:txBody>
          <a:bodyPr lIns="0" tIns="0" rIns="0" bIns="0" rtlCol="0" anchor="t">
            <a:spAutoFit/>
          </a:bodyPr>
          <a:lstStyle/>
          <a:p>
            <a:pPr algn="ctr">
              <a:lnSpc>
                <a:spcPts val="6240"/>
              </a:lnSpc>
            </a:pPr>
            <a:r>
              <a:rPr lang="en-US" sz="4800" spc="48">
                <a:solidFill>
                  <a:srgbClr val="FDFCFC"/>
                </a:solidFill>
                <a:latin typeface="Poppins Light Italics"/>
              </a:rPr>
              <a:t>Naïve Bayes VS Test 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57994"/>
            <a:ext cx="8115300" cy="5571013"/>
            <a:chOff x="0" y="0"/>
            <a:chExt cx="10820400" cy="7428017"/>
          </a:xfrm>
        </p:grpSpPr>
        <p:sp>
          <p:nvSpPr>
            <p:cNvPr id="3" name="TextBox 3"/>
            <p:cNvSpPr txBox="1"/>
            <p:nvPr/>
          </p:nvSpPr>
          <p:spPr>
            <a:xfrm>
              <a:off x="1104854" y="2865119"/>
              <a:ext cx="7959248" cy="4562898"/>
            </a:xfrm>
            <a:prstGeom prst="rect">
              <a:avLst/>
            </a:prstGeom>
          </p:spPr>
          <p:txBody>
            <a:bodyPr lIns="0" tIns="0" rIns="0" bIns="0" rtlCol="0" anchor="t">
              <a:spAutoFit/>
            </a:bodyPr>
            <a:lstStyle/>
            <a:p>
              <a:pPr>
                <a:lnSpc>
                  <a:spcPts val="3919"/>
                </a:lnSpc>
              </a:pPr>
              <a:r>
                <a:rPr lang="en-US" sz="2799">
                  <a:solidFill>
                    <a:srgbClr val="DD211D"/>
                  </a:solidFill>
                  <a:latin typeface="Poppins Light"/>
                </a:rPr>
                <a:t>When running a random forest classification algorithm, we set the seed at five. Our confusion matrix resulted in a prediction accuracy of 83.52%. That is, 76 out of our 91 test data points were predicted correctly.</a:t>
              </a:r>
            </a:p>
          </p:txBody>
        </p:sp>
        <p:sp>
          <p:nvSpPr>
            <p:cNvPr id="4" name="TextBox 4"/>
            <p:cNvSpPr txBox="1"/>
            <p:nvPr/>
          </p:nvSpPr>
          <p:spPr>
            <a:xfrm>
              <a:off x="0" y="0"/>
              <a:ext cx="10820400" cy="1457325"/>
            </a:xfrm>
            <a:prstGeom prst="rect">
              <a:avLst/>
            </a:prstGeom>
          </p:spPr>
          <p:txBody>
            <a:bodyPr lIns="0" tIns="0" rIns="0" bIns="0" rtlCol="0" anchor="t">
              <a:spAutoFit/>
            </a:bodyPr>
            <a:lstStyle/>
            <a:p>
              <a:pPr>
                <a:lnSpc>
                  <a:spcPts val="8640"/>
                </a:lnSpc>
              </a:pPr>
              <a:r>
                <a:rPr lang="en-US" sz="7200">
                  <a:solidFill>
                    <a:srgbClr val="DD211D"/>
                  </a:solidFill>
                  <a:latin typeface="Poppins Bold Bold"/>
                </a:rPr>
                <a:t>Random </a:t>
              </a:r>
              <a:r>
                <a:rPr lang="en-US" sz="7200">
                  <a:solidFill>
                    <a:srgbClr val="141414"/>
                  </a:solidFill>
                  <a:latin typeface="Poppins Bold Bold"/>
                </a:rPr>
                <a:t>Forest</a:t>
              </a:r>
            </a:p>
          </p:txBody>
        </p:sp>
      </p:gr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2" name="Picture 12"/>
          <p:cNvPicPr>
            <a:picLocks noChangeAspect="1"/>
          </p:cNvPicPr>
          <p:nvPr/>
        </p:nvPicPr>
        <p:blipFill>
          <a:blip r:embed="rId2"/>
          <a:srcRect/>
          <a:stretch>
            <a:fillRect/>
          </a:stretch>
        </p:blipFill>
        <p:spPr>
          <a:xfrm>
            <a:off x="9346837" y="1433810"/>
            <a:ext cx="7089412" cy="78244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2836873" y="3396694"/>
            <a:ext cx="4422427" cy="3436461"/>
          </a:xfrm>
          <a:prstGeom prst="rect">
            <a:avLst/>
          </a:prstGeom>
        </p:spPr>
        <p:txBody>
          <a:bodyPr lIns="0" tIns="0" rIns="0" bIns="0" rtlCol="0" anchor="t">
            <a:spAutoFit/>
          </a:bodyPr>
          <a:lstStyle/>
          <a:p>
            <a:pPr>
              <a:lnSpc>
                <a:spcPts val="3919"/>
              </a:lnSpc>
            </a:pPr>
            <a:r>
              <a:rPr lang="en-US" sz="2799">
                <a:solidFill>
                  <a:srgbClr val="DD211D"/>
                </a:solidFill>
                <a:latin typeface="Poppins Light"/>
              </a:rPr>
              <a:t>Our support vector machine model was run using a linear kernel. The model had an accuracy of 82.42%. That is, it correctly predicted 75 out of 91 test data points.</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6773722" y="8826675"/>
            <a:ext cx="485578" cy="431625"/>
            <a:chOff x="0" y="0"/>
            <a:chExt cx="647437" cy="575500"/>
          </a:xfrm>
        </p:grpSpPr>
        <p:sp>
          <p:nvSpPr>
            <p:cNvPr id="7" name="AutoShape 7"/>
            <p:cNvSpPr/>
            <p:nvPr/>
          </p:nvSpPr>
          <p:spPr>
            <a:xfrm>
              <a:off x="0" y="0"/>
              <a:ext cx="647437" cy="575500"/>
            </a:xfrm>
            <a:prstGeom prst="rect">
              <a:avLst/>
            </a:prstGeom>
            <a:solidFill>
              <a:srgbClr val="DD211D"/>
            </a:solidFill>
          </p:spPr>
        </p:sp>
        <p:grpSp>
          <p:nvGrpSpPr>
            <p:cNvPr id="8" name="Group 8"/>
            <p:cNvGrpSpPr/>
            <p:nvPr/>
          </p:nvGrpSpPr>
          <p:grpSpPr>
            <a:xfrm>
              <a:off x="0" y="171992"/>
              <a:ext cx="517352" cy="231517"/>
              <a:chOff x="0" y="0"/>
              <a:chExt cx="959235" cy="429260"/>
            </a:xfrm>
          </p:grpSpPr>
          <p:sp>
            <p:nvSpPr>
              <p:cNvPr id="9" name="Freeform 9"/>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0" name="Picture 10"/>
          <p:cNvPicPr>
            <a:picLocks noChangeAspect="1"/>
          </p:cNvPicPr>
          <p:nvPr/>
        </p:nvPicPr>
        <p:blipFill>
          <a:blip r:embed="rId2"/>
          <a:srcRect/>
          <a:stretch>
            <a:fillRect/>
          </a:stretch>
        </p:blipFill>
        <p:spPr>
          <a:xfrm>
            <a:off x="864318" y="2772055"/>
            <a:ext cx="11585094" cy="4742891"/>
          </a:xfrm>
          <a:prstGeom prst="rect">
            <a:avLst/>
          </a:prstGeom>
        </p:spPr>
      </p:pic>
      <p:sp>
        <p:nvSpPr>
          <p:cNvPr id="11" name="TextBox 11"/>
          <p:cNvSpPr txBox="1"/>
          <p:nvPr/>
        </p:nvSpPr>
        <p:spPr>
          <a:xfrm>
            <a:off x="2926080" y="1028700"/>
            <a:ext cx="12435840" cy="1092994"/>
          </a:xfrm>
          <a:prstGeom prst="rect">
            <a:avLst/>
          </a:prstGeom>
        </p:spPr>
        <p:txBody>
          <a:bodyPr lIns="0" tIns="0" rIns="0" bIns="0" rtlCol="0" anchor="t">
            <a:spAutoFit/>
          </a:bodyPr>
          <a:lstStyle/>
          <a:p>
            <a:pPr>
              <a:lnSpc>
                <a:spcPts val="8640"/>
              </a:lnSpc>
            </a:pPr>
            <a:r>
              <a:rPr lang="en-US" sz="7200">
                <a:solidFill>
                  <a:srgbClr val="DD211D"/>
                </a:solidFill>
                <a:latin typeface="Poppins Bold Bold"/>
              </a:rPr>
              <a:t>Support Vector </a:t>
            </a:r>
            <a:r>
              <a:rPr lang="en-US" sz="7200">
                <a:solidFill>
                  <a:srgbClr val="000000"/>
                </a:solidFill>
                <a:latin typeface="Poppins Bold Bold"/>
              </a:rPr>
              <a:t>Machine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3571670" y="3663704"/>
            <a:ext cx="5572330" cy="860584"/>
            <a:chOff x="0" y="0"/>
            <a:chExt cx="7429774" cy="1147445"/>
          </a:xfrm>
        </p:grpSpPr>
        <p:sp>
          <p:nvSpPr>
            <p:cNvPr id="3" name="TextBox 3"/>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ARM</a:t>
              </a:r>
            </a:p>
          </p:txBody>
        </p:sp>
        <p:sp>
          <p:nvSpPr>
            <p:cNvPr id="4" name="TextBox 4"/>
            <p:cNvSpPr txBox="1"/>
            <p:nvPr/>
          </p:nvSpPr>
          <p:spPr>
            <a:xfrm>
              <a:off x="0" y="668338"/>
              <a:ext cx="7429774" cy="479108"/>
            </a:xfrm>
            <a:prstGeom prst="rect">
              <a:avLst/>
            </a:prstGeom>
          </p:spPr>
          <p:txBody>
            <a:bodyPr lIns="0" tIns="0" rIns="0" bIns="0" rtlCol="0" anchor="t">
              <a:spAutoFit/>
            </a:bodyPr>
            <a:lstStyle/>
            <a:p>
              <a:pPr>
                <a:lnSpc>
                  <a:spcPts val="3150"/>
                </a:lnSpc>
              </a:pPr>
              <a:r>
                <a:rPr lang="en-US" sz="2099">
                  <a:solidFill>
                    <a:srgbClr val="141414"/>
                  </a:solidFill>
                  <a:latin typeface="Poppins Light"/>
                </a:rPr>
                <a:t>Significant attributes:</a:t>
              </a:r>
            </a:p>
          </p:txBody>
        </p:sp>
      </p:grpSp>
      <p:grpSp>
        <p:nvGrpSpPr>
          <p:cNvPr id="5" name="Group 5"/>
          <p:cNvGrpSpPr/>
          <p:nvPr/>
        </p:nvGrpSpPr>
        <p:grpSpPr>
          <a:xfrm>
            <a:off x="3571670" y="5701678"/>
            <a:ext cx="5572330" cy="860584"/>
            <a:chOff x="0" y="0"/>
            <a:chExt cx="7429774" cy="1147445"/>
          </a:xfrm>
        </p:grpSpPr>
        <p:sp>
          <p:nvSpPr>
            <p:cNvPr id="6" name="TextBox 6"/>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Clustering</a:t>
              </a:r>
            </a:p>
          </p:txBody>
        </p:sp>
        <p:sp>
          <p:nvSpPr>
            <p:cNvPr id="7" name="TextBox 7"/>
            <p:cNvSpPr txBox="1"/>
            <p:nvPr/>
          </p:nvSpPr>
          <p:spPr>
            <a:xfrm>
              <a:off x="0" y="668338"/>
              <a:ext cx="7429774" cy="479108"/>
            </a:xfrm>
            <a:prstGeom prst="rect">
              <a:avLst/>
            </a:prstGeom>
          </p:spPr>
          <p:txBody>
            <a:bodyPr lIns="0" tIns="0" rIns="0" bIns="0" rtlCol="0" anchor="t">
              <a:spAutoFit/>
            </a:bodyPr>
            <a:lstStyle/>
            <a:p>
              <a:pPr>
                <a:lnSpc>
                  <a:spcPts val="3150"/>
                </a:lnSpc>
              </a:pPr>
              <a:r>
                <a:rPr lang="en-US" sz="2100">
                  <a:solidFill>
                    <a:srgbClr val="141414"/>
                  </a:solidFill>
                  <a:latin typeface="Poppins Light"/>
                </a:rPr>
                <a:t>Significant attributes:</a:t>
              </a:r>
            </a:p>
          </p:txBody>
        </p:sp>
      </p:grpSp>
      <p:grpSp>
        <p:nvGrpSpPr>
          <p:cNvPr id="8" name="Group 8"/>
          <p:cNvGrpSpPr/>
          <p:nvPr/>
        </p:nvGrpSpPr>
        <p:grpSpPr>
          <a:xfrm>
            <a:off x="3571670" y="7541412"/>
            <a:ext cx="5572330" cy="1257062"/>
            <a:chOff x="0" y="0"/>
            <a:chExt cx="7429774" cy="1676083"/>
          </a:xfrm>
        </p:grpSpPr>
        <p:sp>
          <p:nvSpPr>
            <p:cNvPr id="9" name="TextBox 9"/>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Decision Trees</a:t>
              </a:r>
            </a:p>
          </p:txBody>
        </p:sp>
        <p:sp>
          <p:nvSpPr>
            <p:cNvPr id="10" name="TextBox 10"/>
            <p:cNvSpPr txBox="1"/>
            <p:nvPr/>
          </p:nvSpPr>
          <p:spPr>
            <a:xfrm>
              <a:off x="0" y="668338"/>
              <a:ext cx="7429774" cy="1007745"/>
            </a:xfrm>
            <a:prstGeom prst="rect">
              <a:avLst/>
            </a:prstGeom>
          </p:spPr>
          <p:txBody>
            <a:bodyPr lIns="0" tIns="0" rIns="0" bIns="0" rtlCol="0" anchor="t">
              <a:spAutoFit/>
            </a:bodyPr>
            <a:lstStyle/>
            <a:p>
              <a:pPr>
                <a:lnSpc>
                  <a:spcPts val="3149"/>
                </a:lnSpc>
              </a:pPr>
              <a:r>
                <a:rPr lang="en-US" sz="2100">
                  <a:solidFill>
                    <a:srgbClr val="141414"/>
                  </a:solidFill>
                  <a:latin typeface="Poppins Light"/>
                </a:rPr>
                <a:t>Accuracy: 80%</a:t>
              </a:r>
            </a:p>
            <a:p>
              <a:pPr>
                <a:lnSpc>
                  <a:spcPts val="3150"/>
                </a:lnSpc>
              </a:pPr>
              <a:r>
                <a:rPr lang="en-US" sz="2100">
                  <a:solidFill>
                    <a:srgbClr val="141414"/>
                  </a:solidFill>
                  <a:latin typeface="Poppins Light"/>
                </a:rPr>
                <a:t>Significant attributes:</a:t>
              </a:r>
            </a:p>
          </p:txBody>
        </p:sp>
      </p:grpSp>
      <p:grpSp>
        <p:nvGrpSpPr>
          <p:cNvPr id="11" name="Group 11"/>
          <p:cNvGrpSpPr/>
          <p:nvPr/>
        </p:nvGrpSpPr>
        <p:grpSpPr>
          <a:xfrm>
            <a:off x="10937191" y="3465465"/>
            <a:ext cx="5572330" cy="1257062"/>
            <a:chOff x="0" y="0"/>
            <a:chExt cx="7429774" cy="1676083"/>
          </a:xfrm>
        </p:grpSpPr>
        <p:sp>
          <p:nvSpPr>
            <p:cNvPr id="12" name="TextBox 12"/>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Naïve Bayes</a:t>
              </a:r>
            </a:p>
          </p:txBody>
        </p:sp>
        <p:sp>
          <p:nvSpPr>
            <p:cNvPr id="13" name="TextBox 13"/>
            <p:cNvSpPr txBox="1"/>
            <p:nvPr/>
          </p:nvSpPr>
          <p:spPr>
            <a:xfrm>
              <a:off x="0" y="668338"/>
              <a:ext cx="7429774" cy="1007745"/>
            </a:xfrm>
            <a:prstGeom prst="rect">
              <a:avLst/>
            </a:prstGeom>
          </p:spPr>
          <p:txBody>
            <a:bodyPr lIns="0" tIns="0" rIns="0" bIns="0" rtlCol="0" anchor="t">
              <a:spAutoFit/>
            </a:bodyPr>
            <a:lstStyle/>
            <a:p>
              <a:pPr>
                <a:lnSpc>
                  <a:spcPts val="3149"/>
                </a:lnSpc>
              </a:pPr>
              <a:r>
                <a:rPr lang="en-US" sz="2100">
                  <a:solidFill>
                    <a:srgbClr val="141414"/>
                  </a:solidFill>
                  <a:latin typeface="Poppins Light"/>
                </a:rPr>
                <a:t>Accuracy: 85%</a:t>
              </a:r>
            </a:p>
            <a:p>
              <a:pPr>
                <a:lnSpc>
                  <a:spcPts val="3150"/>
                </a:lnSpc>
              </a:pPr>
              <a:r>
                <a:rPr lang="en-US" sz="2100">
                  <a:solidFill>
                    <a:srgbClr val="141414"/>
                  </a:solidFill>
                  <a:latin typeface="Poppins Light"/>
                </a:rPr>
                <a:t>Significant attributes:</a:t>
              </a:r>
            </a:p>
          </p:txBody>
        </p:sp>
      </p:grpSp>
      <p:sp>
        <p:nvSpPr>
          <p:cNvPr id="14" name="TextBox 14"/>
          <p:cNvSpPr txBox="1"/>
          <p:nvPr/>
        </p:nvSpPr>
        <p:spPr>
          <a:xfrm>
            <a:off x="2824384" y="524874"/>
            <a:ext cx="12639231" cy="1536716"/>
          </a:xfrm>
          <a:prstGeom prst="rect">
            <a:avLst/>
          </a:prstGeom>
        </p:spPr>
        <p:txBody>
          <a:bodyPr lIns="0" tIns="0" rIns="0" bIns="0" rtlCol="0" anchor="t">
            <a:spAutoFit/>
          </a:bodyPr>
          <a:lstStyle/>
          <a:p>
            <a:pPr>
              <a:lnSpc>
                <a:spcPts val="12470"/>
              </a:lnSpc>
            </a:pPr>
            <a:r>
              <a:rPr lang="en-US" sz="9592" spc="95">
                <a:solidFill>
                  <a:srgbClr val="141414"/>
                </a:solidFill>
                <a:latin typeface="Poppins Light Italics"/>
              </a:rPr>
              <a:t>Model Comparison</a:t>
            </a:r>
          </a:p>
        </p:txBody>
      </p:sp>
      <p:grpSp>
        <p:nvGrpSpPr>
          <p:cNvPr id="15" name="Group 15"/>
          <p:cNvGrpSpPr/>
          <p:nvPr/>
        </p:nvGrpSpPr>
        <p:grpSpPr>
          <a:xfrm>
            <a:off x="401566" y="0"/>
            <a:ext cx="142711" cy="10287000"/>
            <a:chOff x="0" y="0"/>
            <a:chExt cx="190282" cy="13716000"/>
          </a:xfrm>
        </p:grpSpPr>
        <p:sp>
          <p:nvSpPr>
            <p:cNvPr id="16" name="AutoShape 16"/>
            <p:cNvSpPr/>
            <p:nvPr/>
          </p:nvSpPr>
          <p:spPr>
            <a:xfrm>
              <a:off x="88791" y="0"/>
              <a:ext cx="12700" cy="13716000"/>
            </a:xfrm>
            <a:prstGeom prst="rect">
              <a:avLst/>
            </a:prstGeom>
            <a:solidFill>
              <a:srgbClr val="141414"/>
            </a:solidFill>
          </p:spPr>
        </p:sp>
        <p:sp>
          <p:nvSpPr>
            <p:cNvPr id="17" name="AutoShape 17"/>
            <p:cNvSpPr/>
            <p:nvPr/>
          </p:nvSpPr>
          <p:spPr>
            <a:xfrm>
              <a:off x="0" y="5820971"/>
              <a:ext cx="190282" cy="2074059"/>
            </a:xfrm>
            <a:prstGeom prst="rect">
              <a:avLst/>
            </a:prstGeom>
            <a:solidFill>
              <a:srgbClr val="DD211D"/>
            </a:solidFill>
          </p:spPr>
        </p:sp>
      </p:grpSp>
      <p:pic>
        <p:nvPicPr>
          <p:cNvPr id="18" name="Picture 18"/>
          <p:cNvPicPr>
            <a:picLocks noChangeAspect="1"/>
          </p:cNvPicPr>
          <p:nvPr/>
        </p:nvPicPr>
        <p:blipFill>
          <a:blip r:embed="rId2"/>
          <a:srcRect/>
          <a:stretch>
            <a:fillRect/>
          </a:stretch>
        </p:blipFill>
        <p:spPr>
          <a:xfrm>
            <a:off x="1778479" y="3788746"/>
            <a:ext cx="610500" cy="610500"/>
          </a:xfrm>
          <a:prstGeom prst="rect">
            <a:avLst/>
          </a:prstGeom>
        </p:spPr>
      </p:pic>
      <p:pic>
        <p:nvPicPr>
          <p:cNvPr id="19" name="Picture 19"/>
          <p:cNvPicPr>
            <a:picLocks noChangeAspect="1"/>
          </p:cNvPicPr>
          <p:nvPr/>
        </p:nvPicPr>
        <p:blipFill>
          <a:blip r:embed="rId2"/>
          <a:srcRect/>
          <a:stretch>
            <a:fillRect/>
          </a:stretch>
        </p:blipFill>
        <p:spPr>
          <a:xfrm>
            <a:off x="1778479" y="5826720"/>
            <a:ext cx="610500" cy="610500"/>
          </a:xfrm>
          <a:prstGeom prst="rect">
            <a:avLst/>
          </a:prstGeom>
        </p:spPr>
      </p:pic>
      <p:pic>
        <p:nvPicPr>
          <p:cNvPr id="20" name="Picture 20"/>
          <p:cNvPicPr>
            <a:picLocks noChangeAspect="1"/>
          </p:cNvPicPr>
          <p:nvPr/>
        </p:nvPicPr>
        <p:blipFill>
          <a:blip r:embed="rId2"/>
          <a:srcRect/>
          <a:stretch>
            <a:fillRect/>
          </a:stretch>
        </p:blipFill>
        <p:spPr>
          <a:xfrm>
            <a:off x="1778479" y="7864693"/>
            <a:ext cx="610500" cy="610500"/>
          </a:xfrm>
          <a:prstGeom prst="rect">
            <a:avLst/>
          </a:prstGeom>
        </p:spPr>
      </p:pic>
      <p:pic>
        <p:nvPicPr>
          <p:cNvPr id="21" name="Picture 21"/>
          <p:cNvPicPr>
            <a:picLocks noChangeAspect="1"/>
          </p:cNvPicPr>
          <p:nvPr/>
        </p:nvPicPr>
        <p:blipFill>
          <a:blip r:embed="rId2"/>
          <a:srcRect/>
          <a:stretch>
            <a:fillRect/>
          </a:stretch>
        </p:blipFill>
        <p:spPr>
          <a:xfrm>
            <a:off x="9144000" y="3788746"/>
            <a:ext cx="610500" cy="610500"/>
          </a:xfrm>
          <a:prstGeom prst="rect">
            <a:avLst/>
          </a:prstGeom>
        </p:spPr>
      </p:pic>
      <p:grpSp>
        <p:nvGrpSpPr>
          <p:cNvPr id="22" name="Group 22"/>
          <p:cNvGrpSpPr/>
          <p:nvPr/>
        </p:nvGrpSpPr>
        <p:grpSpPr>
          <a:xfrm>
            <a:off x="10937191" y="5503439"/>
            <a:ext cx="5572330" cy="1257062"/>
            <a:chOff x="0" y="0"/>
            <a:chExt cx="7429774" cy="1676083"/>
          </a:xfrm>
        </p:grpSpPr>
        <p:sp>
          <p:nvSpPr>
            <p:cNvPr id="23" name="TextBox 23"/>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Random Forest</a:t>
              </a:r>
            </a:p>
          </p:txBody>
        </p:sp>
        <p:sp>
          <p:nvSpPr>
            <p:cNvPr id="24" name="TextBox 24"/>
            <p:cNvSpPr txBox="1"/>
            <p:nvPr/>
          </p:nvSpPr>
          <p:spPr>
            <a:xfrm>
              <a:off x="0" y="668338"/>
              <a:ext cx="7429774" cy="1007745"/>
            </a:xfrm>
            <a:prstGeom prst="rect">
              <a:avLst/>
            </a:prstGeom>
          </p:spPr>
          <p:txBody>
            <a:bodyPr lIns="0" tIns="0" rIns="0" bIns="0" rtlCol="0" anchor="t">
              <a:spAutoFit/>
            </a:bodyPr>
            <a:lstStyle/>
            <a:p>
              <a:pPr>
                <a:lnSpc>
                  <a:spcPts val="3149"/>
                </a:lnSpc>
              </a:pPr>
              <a:r>
                <a:rPr lang="en-US" sz="2100">
                  <a:solidFill>
                    <a:srgbClr val="141414"/>
                  </a:solidFill>
                  <a:latin typeface="Poppins Light"/>
                </a:rPr>
                <a:t>Accuracy: 83.52%</a:t>
              </a:r>
            </a:p>
            <a:p>
              <a:pPr>
                <a:lnSpc>
                  <a:spcPts val="3150"/>
                </a:lnSpc>
              </a:pPr>
              <a:r>
                <a:rPr lang="en-US" sz="2100">
                  <a:solidFill>
                    <a:srgbClr val="141414"/>
                  </a:solidFill>
                  <a:latin typeface="Poppins Light"/>
                </a:rPr>
                <a:t>Significant attributes:</a:t>
              </a:r>
            </a:p>
          </p:txBody>
        </p:sp>
      </p:grpSp>
      <p:grpSp>
        <p:nvGrpSpPr>
          <p:cNvPr id="25" name="Group 25"/>
          <p:cNvGrpSpPr/>
          <p:nvPr/>
        </p:nvGrpSpPr>
        <p:grpSpPr>
          <a:xfrm>
            <a:off x="10937191" y="7541412"/>
            <a:ext cx="5572330" cy="1257062"/>
            <a:chOff x="0" y="0"/>
            <a:chExt cx="7429774" cy="1676083"/>
          </a:xfrm>
        </p:grpSpPr>
        <p:sp>
          <p:nvSpPr>
            <p:cNvPr id="26" name="TextBox 26"/>
            <p:cNvSpPr txBox="1"/>
            <p:nvPr/>
          </p:nvSpPr>
          <p:spPr>
            <a:xfrm>
              <a:off x="0" y="-66675"/>
              <a:ext cx="7429774" cy="665163"/>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SVM</a:t>
              </a:r>
            </a:p>
          </p:txBody>
        </p:sp>
        <p:sp>
          <p:nvSpPr>
            <p:cNvPr id="27" name="TextBox 27"/>
            <p:cNvSpPr txBox="1"/>
            <p:nvPr/>
          </p:nvSpPr>
          <p:spPr>
            <a:xfrm>
              <a:off x="0" y="668338"/>
              <a:ext cx="7429774" cy="1007745"/>
            </a:xfrm>
            <a:prstGeom prst="rect">
              <a:avLst/>
            </a:prstGeom>
          </p:spPr>
          <p:txBody>
            <a:bodyPr lIns="0" tIns="0" rIns="0" bIns="0" rtlCol="0" anchor="t">
              <a:spAutoFit/>
            </a:bodyPr>
            <a:lstStyle/>
            <a:p>
              <a:pPr>
                <a:lnSpc>
                  <a:spcPts val="3149"/>
                </a:lnSpc>
              </a:pPr>
              <a:r>
                <a:rPr lang="en-US" sz="2100">
                  <a:solidFill>
                    <a:srgbClr val="141414"/>
                  </a:solidFill>
                  <a:latin typeface="Poppins Light"/>
                </a:rPr>
                <a:t>Accuracy: 82.42%</a:t>
              </a:r>
            </a:p>
            <a:p>
              <a:pPr>
                <a:lnSpc>
                  <a:spcPts val="3150"/>
                </a:lnSpc>
              </a:pPr>
              <a:r>
                <a:rPr lang="en-US" sz="2100">
                  <a:solidFill>
                    <a:srgbClr val="141414"/>
                  </a:solidFill>
                  <a:latin typeface="Poppins Light"/>
                </a:rPr>
                <a:t>Significant attributes:</a:t>
              </a:r>
            </a:p>
          </p:txBody>
        </p:sp>
      </p:grpSp>
      <p:pic>
        <p:nvPicPr>
          <p:cNvPr id="28" name="Picture 28"/>
          <p:cNvPicPr>
            <a:picLocks noChangeAspect="1"/>
          </p:cNvPicPr>
          <p:nvPr/>
        </p:nvPicPr>
        <p:blipFill>
          <a:blip r:embed="rId2"/>
          <a:srcRect/>
          <a:stretch>
            <a:fillRect/>
          </a:stretch>
        </p:blipFill>
        <p:spPr>
          <a:xfrm>
            <a:off x="9144000" y="5826720"/>
            <a:ext cx="610500" cy="610500"/>
          </a:xfrm>
          <a:prstGeom prst="rect">
            <a:avLst/>
          </a:prstGeom>
        </p:spPr>
      </p:pic>
      <p:pic>
        <p:nvPicPr>
          <p:cNvPr id="29" name="Picture 29"/>
          <p:cNvPicPr>
            <a:picLocks noChangeAspect="1"/>
          </p:cNvPicPr>
          <p:nvPr/>
        </p:nvPicPr>
        <p:blipFill>
          <a:blip r:embed="rId2"/>
          <a:srcRect/>
          <a:stretch>
            <a:fillRect/>
          </a:stretch>
        </p:blipFill>
        <p:spPr>
          <a:xfrm>
            <a:off x="9144000" y="7864693"/>
            <a:ext cx="610500" cy="610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2767728" y="2340803"/>
            <a:ext cx="13354450" cy="2306866"/>
            <a:chOff x="0" y="0"/>
            <a:chExt cx="17805933" cy="3075821"/>
          </a:xfrm>
        </p:grpSpPr>
        <p:sp>
          <p:nvSpPr>
            <p:cNvPr id="6" name="TextBox 6"/>
            <p:cNvSpPr txBox="1"/>
            <p:nvPr/>
          </p:nvSpPr>
          <p:spPr>
            <a:xfrm>
              <a:off x="12703" y="0"/>
              <a:ext cx="17780528" cy="1457325"/>
            </a:xfrm>
            <a:prstGeom prst="rect">
              <a:avLst/>
            </a:prstGeom>
          </p:spPr>
          <p:txBody>
            <a:bodyPr lIns="0" tIns="0" rIns="0" bIns="0" rtlCol="0" anchor="t">
              <a:spAutoFit/>
            </a:bodyPr>
            <a:lstStyle/>
            <a:p>
              <a:pPr algn="ctr">
                <a:lnSpc>
                  <a:spcPts val="8640"/>
                </a:lnSpc>
              </a:pPr>
              <a:r>
                <a:rPr lang="en-US" sz="7200">
                  <a:solidFill>
                    <a:srgbClr val="141414"/>
                  </a:solidFill>
                  <a:latin typeface="Poppins Bold Bold"/>
                </a:rPr>
                <a:t>Heart Disease </a:t>
              </a:r>
              <a:r>
                <a:rPr lang="en-US" sz="7200">
                  <a:solidFill>
                    <a:srgbClr val="DD211D"/>
                  </a:solidFill>
                  <a:latin typeface="Poppins Bold Bold"/>
                </a:rPr>
                <a:t>Risk</a:t>
              </a:r>
            </a:p>
          </p:txBody>
        </p:sp>
        <p:sp>
          <p:nvSpPr>
            <p:cNvPr id="7" name="TextBox 7"/>
            <p:cNvSpPr txBox="1"/>
            <p:nvPr/>
          </p:nvSpPr>
          <p:spPr>
            <a:xfrm>
              <a:off x="0" y="1710571"/>
              <a:ext cx="17805933" cy="1365250"/>
            </a:xfrm>
            <a:prstGeom prst="rect">
              <a:avLst/>
            </a:prstGeom>
          </p:spPr>
          <p:txBody>
            <a:bodyPr lIns="0" tIns="0" rIns="0" bIns="0" rtlCol="0" anchor="t">
              <a:spAutoFit/>
            </a:bodyPr>
            <a:lstStyle/>
            <a:p>
              <a:pPr algn="ctr">
                <a:lnSpc>
                  <a:spcPts val="4200"/>
                </a:lnSpc>
              </a:pPr>
              <a:r>
                <a:rPr lang="en-US" sz="3000">
                  <a:solidFill>
                    <a:srgbClr val="141414"/>
                  </a:solidFill>
                  <a:latin typeface="Poppins Bold Bold"/>
                </a:rPr>
                <a:t>People with higher risk of getting a heart disease have the following qualities</a:t>
              </a:r>
            </a:p>
          </p:txBody>
        </p:sp>
      </p:grpSp>
      <p:pic>
        <p:nvPicPr>
          <p:cNvPr id="8" name="Picture 8"/>
          <p:cNvPicPr>
            <a:picLocks noChangeAspect="1"/>
          </p:cNvPicPr>
          <p:nvPr/>
        </p:nvPicPr>
        <p:blipFill>
          <a:blip r:embed="rId2"/>
          <a:srcRect/>
          <a:stretch>
            <a:fillRect/>
          </a:stretch>
        </p:blipFill>
        <p:spPr>
          <a:xfrm>
            <a:off x="3891428" y="6020905"/>
            <a:ext cx="610500" cy="610500"/>
          </a:xfrm>
          <a:prstGeom prst="rect">
            <a:avLst/>
          </a:prstGeom>
        </p:spPr>
      </p:pic>
      <p:pic>
        <p:nvPicPr>
          <p:cNvPr id="9" name="Picture 9"/>
          <p:cNvPicPr>
            <a:picLocks noChangeAspect="1"/>
          </p:cNvPicPr>
          <p:nvPr/>
        </p:nvPicPr>
        <p:blipFill>
          <a:blip r:embed="rId2"/>
          <a:srcRect/>
          <a:stretch>
            <a:fillRect/>
          </a:stretch>
        </p:blipFill>
        <p:spPr>
          <a:xfrm>
            <a:off x="7390278" y="6020905"/>
            <a:ext cx="610500" cy="610500"/>
          </a:xfrm>
          <a:prstGeom prst="rect">
            <a:avLst/>
          </a:prstGeom>
        </p:spPr>
      </p:pic>
      <p:pic>
        <p:nvPicPr>
          <p:cNvPr id="10" name="Picture 10"/>
          <p:cNvPicPr>
            <a:picLocks noChangeAspect="1"/>
          </p:cNvPicPr>
          <p:nvPr/>
        </p:nvPicPr>
        <p:blipFill>
          <a:blip r:embed="rId2"/>
          <a:srcRect/>
          <a:stretch>
            <a:fillRect/>
          </a:stretch>
        </p:blipFill>
        <p:spPr>
          <a:xfrm>
            <a:off x="10889128" y="6020905"/>
            <a:ext cx="610500" cy="610500"/>
          </a:xfrm>
          <a:prstGeom prst="rect">
            <a:avLst/>
          </a:prstGeom>
        </p:spPr>
      </p:pic>
      <p:pic>
        <p:nvPicPr>
          <p:cNvPr id="11" name="Picture 11"/>
          <p:cNvPicPr>
            <a:picLocks noChangeAspect="1"/>
          </p:cNvPicPr>
          <p:nvPr/>
        </p:nvPicPr>
        <p:blipFill>
          <a:blip r:embed="rId2"/>
          <a:srcRect/>
          <a:stretch>
            <a:fillRect/>
          </a:stretch>
        </p:blipFill>
        <p:spPr>
          <a:xfrm>
            <a:off x="14387978" y="6020905"/>
            <a:ext cx="610500" cy="610500"/>
          </a:xfrm>
          <a:prstGeom prst="rect">
            <a:avLst/>
          </a:prstGeom>
        </p:spPr>
      </p:pic>
      <p:sp>
        <p:nvSpPr>
          <p:cNvPr id="12" name="TextBox 12"/>
          <p:cNvSpPr txBox="1"/>
          <p:nvPr/>
        </p:nvSpPr>
        <p:spPr>
          <a:xfrm>
            <a:off x="6266578" y="7060134"/>
            <a:ext cx="2857900" cy="425291"/>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Variable 2</a:t>
            </a:r>
          </a:p>
        </p:txBody>
      </p:sp>
      <p:sp>
        <p:nvSpPr>
          <p:cNvPr id="13" name="TextBox 13"/>
          <p:cNvSpPr txBox="1"/>
          <p:nvPr/>
        </p:nvSpPr>
        <p:spPr>
          <a:xfrm>
            <a:off x="2767728" y="7060134"/>
            <a:ext cx="2857900" cy="425291"/>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Variable 1</a:t>
            </a:r>
          </a:p>
        </p:txBody>
      </p:sp>
      <p:sp>
        <p:nvSpPr>
          <p:cNvPr id="14" name="TextBox 14"/>
          <p:cNvSpPr txBox="1"/>
          <p:nvPr/>
        </p:nvSpPr>
        <p:spPr>
          <a:xfrm>
            <a:off x="9765428" y="7060134"/>
            <a:ext cx="2857900" cy="425291"/>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Variable 3</a:t>
            </a:r>
          </a:p>
        </p:txBody>
      </p:sp>
      <p:sp>
        <p:nvSpPr>
          <p:cNvPr id="15" name="TextBox 15"/>
          <p:cNvSpPr txBox="1"/>
          <p:nvPr/>
        </p:nvSpPr>
        <p:spPr>
          <a:xfrm>
            <a:off x="13264278" y="7060134"/>
            <a:ext cx="2857900" cy="425291"/>
          </a:xfrm>
          <a:prstGeom prst="rect">
            <a:avLst/>
          </a:prstGeom>
        </p:spPr>
        <p:txBody>
          <a:bodyPr lIns="0" tIns="0" rIns="0" bIns="0" rtlCol="0" anchor="t">
            <a:spAutoFit/>
          </a:bodyPr>
          <a:lstStyle/>
          <a:p>
            <a:pPr algn="ctr">
              <a:lnSpc>
                <a:spcPts val="3599"/>
              </a:lnSpc>
            </a:pPr>
            <a:r>
              <a:rPr lang="en-US" sz="2399">
                <a:solidFill>
                  <a:srgbClr val="141414"/>
                </a:solidFill>
                <a:latin typeface="Poppins Light"/>
              </a:rPr>
              <a:t>Variable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grpSp>
        <p:nvGrpSpPr>
          <p:cNvPr id="5" name="Group 5"/>
          <p:cNvGrpSpPr/>
          <p:nvPr/>
        </p:nvGrpSpPr>
        <p:grpSpPr>
          <a:xfrm>
            <a:off x="10833007" y="2678652"/>
            <a:ext cx="2565426" cy="2298180"/>
            <a:chOff x="0" y="0"/>
            <a:chExt cx="13106099" cy="11740811"/>
          </a:xfrm>
        </p:grpSpPr>
        <p:sp>
          <p:nvSpPr>
            <p:cNvPr id="6" name="Freeform 6"/>
            <p:cNvSpPr/>
            <p:nvPr/>
          </p:nvSpPr>
          <p:spPr>
            <a:xfrm>
              <a:off x="0" y="0"/>
              <a:ext cx="13106099" cy="11740811"/>
            </a:xfrm>
            <a:custGeom>
              <a:avLst/>
              <a:gdLst/>
              <a:ahLst/>
              <a:cxnLst/>
              <a:rect l="l" t="t" r="r" b="b"/>
              <a:pathLst>
                <a:path w="13106099" h="11740811">
                  <a:moveTo>
                    <a:pt x="0" y="0"/>
                  </a:moveTo>
                  <a:lnTo>
                    <a:pt x="0" y="11740811"/>
                  </a:lnTo>
                  <a:lnTo>
                    <a:pt x="13106099" y="11740811"/>
                  </a:lnTo>
                  <a:lnTo>
                    <a:pt x="13106099" y="0"/>
                  </a:lnTo>
                  <a:lnTo>
                    <a:pt x="0" y="0"/>
                  </a:lnTo>
                  <a:close/>
                  <a:moveTo>
                    <a:pt x="13045139" y="11679851"/>
                  </a:moveTo>
                  <a:lnTo>
                    <a:pt x="59690" y="11679851"/>
                  </a:lnTo>
                  <a:lnTo>
                    <a:pt x="59690" y="59690"/>
                  </a:lnTo>
                  <a:lnTo>
                    <a:pt x="13045139" y="59690"/>
                  </a:lnTo>
                  <a:lnTo>
                    <a:pt x="13045139" y="11679851"/>
                  </a:lnTo>
                  <a:close/>
                </a:path>
              </a:pathLst>
            </a:custGeom>
            <a:solidFill>
              <a:srgbClr val="141414"/>
            </a:solidFill>
          </p:spPr>
        </p:sp>
      </p:grpSp>
      <p:grpSp>
        <p:nvGrpSpPr>
          <p:cNvPr id="7" name="Group 7"/>
          <p:cNvGrpSpPr/>
          <p:nvPr/>
        </p:nvGrpSpPr>
        <p:grpSpPr>
          <a:xfrm>
            <a:off x="13813238" y="2678652"/>
            <a:ext cx="2565426" cy="2298180"/>
            <a:chOff x="0" y="0"/>
            <a:chExt cx="13106099" cy="11740811"/>
          </a:xfrm>
        </p:grpSpPr>
        <p:sp>
          <p:nvSpPr>
            <p:cNvPr id="8" name="Freeform 8"/>
            <p:cNvSpPr/>
            <p:nvPr/>
          </p:nvSpPr>
          <p:spPr>
            <a:xfrm>
              <a:off x="0" y="0"/>
              <a:ext cx="13106099" cy="11740811"/>
            </a:xfrm>
            <a:custGeom>
              <a:avLst/>
              <a:gdLst/>
              <a:ahLst/>
              <a:cxnLst/>
              <a:rect l="l" t="t" r="r" b="b"/>
              <a:pathLst>
                <a:path w="13106099" h="11740811">
                  <a:moveTo>
                    <a:pt x="0" y="0"/>
                  </a:moveTo>
                  <a:lnTo>
                    <a:pt x="0" y="11740811"/>
                  </a:lnTo>
                  <a:lnTo>
                    <a:pt x="13106099" y="11740811"/>
                  </a:lnTo>
                  <a:lnTo>
                    <a:pt x="13106099" y="0"/>
                  </a:lnTo>
                  <a:lnTo>
                    <a:pt x="0" y="0"/>
                  </a:lnTo>
                  <a:close/>
                  <a:moveTo>
                    <a:pt x="13045139" y="11679851"/>
                  </a:moveTo>
                  <a:lnTo>
                    <a:pt x="59690" y="11679851"/>
                  </a:lnTo>
                  <a:lnTo>
                    <a:pt x="59690" y="59690"/>
                  </a:lnTo>
                  <a:lnTo>
                    <a:pt x="13045139" y="59690"/>
                  </a:lnTo>
                  <a:lnTo>
                    <a:pt x="13045139" y="11679851"/>
                  </a:lnTo>
                  <a:close/>
                </a:path>
              </a:pathLst>
            </a:custGeom>
            <a:solidFill>
              <a:srgbClr val="141414"/>
            </a:solidFill>
          </p:spPr>
        </p:sp>
      </p:grpSp>
      <p:grpSp>
        <p:nvGrpSpPr>
          <p:cNvPr id="9" name="Group 9"/>
          <p:cNvGrpSpPr/>
          <p:nvPr/>
        </p:nvGrpSpPr>
        <p:grpSpPr>
          <a:xfrm>
            <a:off x="10833007" y="5310167"/>
            <a:ext cx="2565426" cy="2298180"/>
            <a:chOff x="0" y="0"/>
            <a:chExt cx="13106099" cy="11740811"/>
          </a:xfrm>
        </p:grpSpPr>
        <p:sp>
          <p:nvSpPr>
            <p:cNvPr id="10" name="Freeform 10"/>
            <p:cNvSpPr/>
            <p:nvPr/>
          </p:nvSpPr>
          <p:spPr>
            <a:xfrm>
              <a:off x="0" y="0"/>
              <a:ext cx="13106099" cy="11740811"/>
            </a:xfrm>
            <a:custGeom>
              <a:avLst/>
              <a:gdLst/>
              <a:ahLst/>
              <a:cxnLst/>
              <a:rect l="l" t="t" r="r" b="b"/>
              <a:pathLst>
                <a:path w="13106099" h="11740811">
                  <a:moveTo>
                    <a:pt x="0" y="0"/>
                  </a:moveTo>
                  <a:lnTo>
                    <a:pt x="0" y="11740811"/>
                  </a:lnTo>
                  <a:lnTo>
                    <a:pt x="13106099" y="11740811"/>
                  </a:lnTo>
                  <a:lnTo>
                    <a:pt x="13106099" y="0"/>
                  </a:lnTo>
                  <a:lnTo>
                    <a:pt x="0" y="0"/>
                  </a:lnTo>
                  <a:close/>
                  <a:moveTo>
                    <a:pt x="13045139" y="11679851"/>
                  </a:moveTo>
                  <a:lnTo>
                    <a:pt x="59690" y="11679851"/>
                  </a:lnTo>
                  <a:lnTo>
                    <a:pt x="59690" y="59690"/>
                  </a:lnTo>
                  <a:lnTo>
                    <a:pt x="13045139" y="59690"/>
                  </a:lnTo>
                  <a:lnTo>
                    <a:pt x="13045139" y="11679851"/>
                  </a:lnTo>
                  <a:close/>
                </a:path>
              </a:pathLst>
            </a:custGeom>
            <a:solidFill>
              <a:srgbClr val="141414"/>
            </a:solidFill>
          </p:spPr>
        </p:sp>
      </p:grpSp>
      <p:grpSp>
        <p:nvGrpSpPr>
          <p:cNvPr id="11" name="Group 11"/>
          <p:cNvGrpSpPr/>
          <p:nvPr/>
        </p:nvGrpSpPr>
        <p:grpSpPr>
          <a:xfrm>
            <a:off x="13813238" y="5310167"/>
            <a:ext cx="2565426" cy="2298180"/>
            <a:chOff x="0" y="0"/>
            <a:chExt cx="13106099" cy="11740811"/>
          </a:xfrm>
        </p:grpSpPr>
        <p:sp>
          <p:nvSpPr>
            <p:cNvPr id="12" name="Freeform 12"/>
            <p:cNvSpPr/>
            <p:nvPr/>
          </p:nvSpPr>
          <p:spPr>
            <a:xfrm>
              <a:off x="0" y="0"/>
              <a:ext cx="13106099" cy="11740811"/>
            </a:xfrm>
            <a:custGeom>
              <a:avLst/>
              <a:gdLst/>
              <a:ahLst/>
              <a:cxnLst/>
              <a:rect l="l" t="t" r="r" b="b"/>
              <a:pathLst>
                <a:path w="13106099" h="11740811">
                  <a:moveTo>
                    <a:pt x="0" y="0"/>
                  </a:moveTo>
                  <a:lnTo>
                    <a:pt x="0" y="11740811"/>
                  </a:lnTo>
                  <a:lnTo>
                    <a:pt x="13106099" y="11740811"/>
                  </a:lnTo>
                  <a:lnTo>
                    <a:pt x="13106099" y="0"/>
                  </a:lnTo>
                  <a:lnTo>
                    <a:pt x="0" y="0"/>
                  </a:lnTo>
                  <a:close/>
                  <a:moveTo>
                    <a:pt x="13045139" y="11679851"/>
                  </a:moveTo>
                  <a:lnTo>
                    <a:pt x="59690" y="11679851"/>
                  </a:lnTo>
                  <a:lnTo>
                    <a:pt x="59690" y="59690"/>
                  </a:lnTo>
                  <a:lnTo>
                    <a:pt x="13045139" y="59690"/>
                  </a:lnTo>
                  <a:lnTo>
                    <a:pt x="13045139" y="11679851"/>
                  </a:lnTo>
                  <a:close/>
                </a:path>
              </a:pathLst>
            </a:custGeom>
            <a:solidFill>
              <a:srgbClr val="141414"/>
            </a:solidFill>
          </p:spPr>
        </p:sp>
      </p:grpSp>
      <p:pic>
        <p:nvPicPr>
          <p:cNvPr id="13" name="Picture 13"/>
          <p:cNvPicPr>
            <a:picLocks noChangeAspect="1"/>
          </p:cNvPicPr>
          <p:nvPr/>
        </p:nvPicPr>
        <p:blipFill>
          <a:blip r:embed="rId3"/>
          <a:srcRect/>
          <a:stretch>
            <a:fillRect/>
          </a:stretch>
        </p:blipFill>
        <p:spPr>
          <a:xfrm>
            <a:off x="11667701" y="3219322"/>
            <a:ext cx="896038" cy="1216841"/>
          </a:xfrm>
          <a:prstGeom prst="rect">
            <a:avLst/>
          </a:prstGeom>
        </p:spPr>
      </p:pic>
      <p:pic>
        <p:nvPicPr>
          <p:cNvPr id="14" name="Picture 14"/>
          <p:cNvPicPr>
            <a:picLocks noChangeAspect="1"/>
          </p:cNvPicPr>
          <p:nvPr/>
        </p:nvPicPr>
        <p:blipFill>
          <a:blip r:embed="rId4"/>
          <a:srcRect/>
          <a:stretch>
            <a:fillRect/>
          </a:stretch>
        </p:blipFill>
        <p:spPr>
          <a:xfrm>
            <a:off x="11497866" y="5870611"/>
            <a:ext cx="1235708" cy="1177292"/>
          </a:xfrm>
          <a:prstGeom prst="rect">
            <a:avLst/>
          </a:prstGeom>
        </p:spPr>
      </p:pic>
      <p:pic>
        <p:nvPicPr>
          <p:cNvPr id="15" name="Picture 15"/>
          <p:cNvPicPr>
            <a:picLocks noChangeAspect="1"/>
          </p:cNvPicPr>
          <p:nvPr/>
        </p:nvPicPr>
        <p:blipFill>
          <a:blip r:embed="rId5"/>
          <a:srcRect/>
          <a:stretch>
            <a:fillRect/>
          </a:stretch>
        </p:blipFill>
        <p:spPr>
          <a:xfrm>
            <a:off x="14676694" y="3219322"/>
            <a:ext cx="838514" cy="1216841"/>
          </a:xfrm>
          <a:prstGeom prst="rect">
            <a:avLst/>
          </a:prstGeom>
        </p:spPr>
      </p:pic>
      <p:pic>
        <p:nvPicPr>
          <p:cNvPr id="16" name="Picture 16"/>
          <p:cNvPicPr>
            <a:picLocks noChangeAspect="1"/>
          </p:cNvPicPr>
          <p:nvPr/>
        </p:nvPicPr>
        <p:blipFill>
          <a:blip r:embed="rId6"/>
          <a:srcRect/>
          <a:stretch>
            <a:fillRect/>
          </a:stretch>
        </p:blipFill>
        <p:spPr>
          <a:xfrm>
            <a:off x="14668780" y="5890386"/>
            <a:ext cx="854342" cy="1137744"/>
          </a:xfrm>
          <a:prstGeom prst="rect">
            <a:avLst/>
          </a:prstGeom>
        </p:spPr>
      </p:pic>
      <p:grpSp>
        <p:nvGrpSpPr>
          <p:cNvPr id="17" name="Group 17"/>
          <p:cNvGrpSpPr/>
          <p:nvPr/>
        </p:nvGrpSpPr>
        <p:grpSpPr>
          <a:xfrm>
            <a:off x="2171708" y="2020536"/>
            <a:ext cx="7628161" cy="6245929"/>
            <a:chOff x="0" y="0"/>
            <a:chExt cx="10170881" cy="8327905"/>
          </a:xfrm>
        </p:grpSpPr>
        <p:sp>
          <p:nvSpPr>
            <p:cNvPr id="18" name="TextBox 18"/>
            <p:cNvSpPr txBox="1"/>
            <p:nvPr/>
          </p:nvSpPr>
          <p:spPr>
            <a:xfrm>
              <a:off x="0" y="0"/>
              <a:ext cx="10170881" cy="1457325"/>
            </a:xfrm>
            <a:prstGeom prst="rect">
              <a:avLst/>
            </a:prstGeom>
          </p:spPr>
          <p:txBody>
            <a:bodyPr lIns="0" tIns="0" rIns="0" bIns="0" rtlCol="0" anchor="t">
              <a:spAutoFit/>
            </a:bodyPr>
            <a:lstStyle/>
            <a:p>
              <a:pPr algn="l">
                <a:lnSpc>
                  <a:spcPts val="8640"/>
                </a:lnSpc>
              </a:pPr>
              <a:r>
                <a:rPr lang="en-US" sz="7200">
                  <a:solidFill>
                    <a:srgbClr val="141414"/>
                  </a:solidFill>
                  <a:latin typeface="Poppins Bold Bold"/>
                </a:rPr>
                <a:t>Our </a:t>
              </a:r>
              <a:r>
                <a:rPr lang="en-US" sz="7200">
                  <a:solidFill>
                    <a:srgbClr val="DD211D"/>
                  </a:solidFill>
                  <a:latin typeface="Poppins Bold Bold"/>
                </a:rPr>
                <a:t>Motivation</a:t>
              </a:r>
              <a:r>
                <a:rPr lang="en-US" sz="7200">
                  <a:solidFill>
                    <a:srgbClr val="141414"/>
                  </a:solidFill>
                  <a:latin typeface="Poppins Bold Bold"/>
                </a:rPr>
                <a:t> </a:t>
              </a:r>
            </a:p>
          </p:txBody>
        </p:sp>
        <p:sp>
          <p:nvSpPr>
            <p:cNvPr id="19" name="TextBox 19"/>
            <p:cNvSpPr txBox="1"/>
            <p:nvPr/>
          </p:nvSpPr>
          <p:spPr>
            <a:xfrm>
              <a:off x="0" y="2008504"/>
              <a:ext cx="7993173" cy="2765425"/>
            </a:xfrm>
            <a:prstGeom prst="rect">
              <a:avLst/>
            </a:prstGeom>
          </p:spPr>
          <p:txBody>
            <a:bodyPr lIns="0" tIns="0" rIns="0" bIns="0" rtlCol="0" anchor="t">
              <a:spAutoFit/>
            </a:bodyPr>
            <a:lstStyle/>
            <a:p>
              <a:pPr>
                <a:lnSpc>
                  <a:spcPts val="4200"/>
                </a:lnSpc>
              </a:pPr>
              <a:r>
                <a:rPr lang="en-US" sz="3000">
                  <a:solidFill>
                    <a:srgbClr val="141414"/>
                  </a:solidFill>
                  <a:latin typeface="Poppins Bold Bold"/>
                </a:rPr>
                <a:t>Goal: Create a model to predict whether target patient has heart disease based on attribute subset.</a:t>
              </a:r>
            </a:p>
          </p:txBody>
        </p:sp>
        <p:sp>
          <p:nvSpPr>
            <p:cNvPr id="20" name="TextBox 20"/>
            <p:cNvSpPr txBox="1"/>
            <p:nvPr/>
          </p:nvSpPr>
          <p:spPr>
            <a:xfrm>
              <a:off x="4" y="5373250"/>
              <a:ext cx="7993173" cy="2954655"/>
            </a:xfrm>
            <a:prstGeom prst="rect">
              <a:avLst/>
            </a:prstGeom>
          </p:spPr>
          <p:txBody>
            <a:bodyPr lIns="0" tIns="0" rIns="0" bIns="0" rtlCol="0" anchor="t">
              <a:spAutoFit/>
            </a:bodyPr>
            <a:lstStyle/>
            <a:p>
              <a:pPr>
                <a:lnSpc>
                  <a:spcPts val="3600"/>
                </a:lnSpc>
              </a:pPr>
              <a:r>
                <a:rPr lang="en-US" sz="2400">
                  <a:solidFill>
                    <a:srgbClr val="141414"/>
                  </a:solidFill>
                  <a:latin typeface="Poppins Light"/>
                </a:rPr>
                <a:t>Heart disease, including coronary heart disease, heart attack, congestive heart failure, and congenital heart disease, is the leading cause of death for both men and women in the world.</a:t>
              </a:r>
            </a:p>
          </p:txBody>
        </p:sp>
      </p:grpSp>
      <p:grpSp>
        <p:nvGrpSpPr>
          <p:cNvPr id="21" name="Group 21"/>
          <p:cNvGrpSpPr/>
          <p:nvPr/>
        </p:nvGrpSpPr>
        <p:grpSpPr>
          <a:xfrm>
            <a:off x="16773722" y="8826675"/>
            <a:ext cx="485578" cy="431625"/>
            <a:chOff x="0" y="0"/>
            <a:chExt cx="647437" cy="575500"/>
          </a:xfrm>
        </p:grpSpPr>
        <p:sp>
          <p:nvSpPr>
            <p:cNvPr id="22" name="AutoShape 22"/>
            <p:cNvSpPr/>
            <p:nvPr/>
          </p:nvSpPr>
          <p:spPr>
            <a:xfrm>
              <a:off x="0" y="0"/>
              <a:ext cx="647437" cy="575500"/>
            </a:xfrm>
            <a:prstGeom prst="rect">
              <a:avLst/>
            </a:prstGeom>
            <a:solidFill>
              <a:srgbClr val="DD211D"/>
            </a:solidFill>
          </p:spPr>
        </p:sp>
        <p:grpSp>
          <p:nvGrpSpPr>
            <p:cNvPr id="23" name="Group 23"/>
            <p:cNvGrpSpPr/>
            <p:nvPr/>
          </p:nvGrpSpPr>
          <p:grpSpPr>
            <a:xfrm>
              <a:off x="0" y="171992"/>
              <a:ext cx="517352" cy="231517"/>
              <a:chOff x="0" y="0"/>
              <a:chExt cx="959235" cy="429260"/>
            </a:xfrm>
          </p:grpSpPr>
          <p:sp>
            <p:nvSpPr>
              <p:cNvPr id="24" name="Freeform 24"/>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D21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810" r="29810"/>
          <a:stretch>
            <a:fillRect/>
          </a:stretch>
        </p:blipFill>
        <p:spPr>
          <a:xfrm>
            <a:off x="10702650" y="0"/>
            <a:ext cx="4107638" cy="6781800"/>
          </a:xfrm>
          <a:prstGeom prst="rect">
            <a:avLst/>
          </a:prstGeom>
        </p:spPr>
      </p:pic>
      <p:pic>
        <p:nvPicPr>
          <p:cNvPr id="3" name="Picture 3"/>
          <p:cNvPicPr>
            <a:picLocks noChangeAspect="1"/>
          </p:cNvPicPr>
          <p:nvPr/>
        </p:nvPicPr>
        <p:blipFill>
          <a:blip r:embed="rId3"/>
          <a:srcRect t="11795" b="11795"/>
          <a:stretch>
            <a:fillRect/>
          </a:stretch>
        </p:blipFill>
        <p:spPr>
          <a:xfrm>
            <a:off x="5635350" y="6972300"/>
            <a:ext cx="9174938" cy="3505200"/>
          </a:xfrm>
          <a:prstGeom prst="rect">
            <a:avLst/>
          </a:prstGeom>
        </p:spPr>
      </p:pic>
      <p:pic>
        <p:nvPicPr>
          <p:cNvPr id="4" name="Picture 4"/>
          <p:cNvPicPr>
            <a:picLocks noChangeAspect="1"/>
          </p:cNvPicPr>
          <p:nvPr/>
        </p:nvPicPr>
        <p:blipFill>
          <a:blip r:embed="rId4"/>
          <a:srcRect l="6915" r="6915"/>
          <a:stretch>
            <a:fillRect/>
          </a:stretch>
        </p:blipFill>
        <p:spPr>
          <a:xfrm>
            <a:off x="895350" y="6972300"/>
            <a:ext cx="4549500" cy="3524250"/>
          </a:xfrm>
          <a:prstGeom prst="rect">
            <a:avLst/>
          </a:prstGeom>
        </p:spPr>
      </p:pic>
      <p:pic>
        <p:nvPicPr>
          <p:cNvPr id="5" name="Picture 5"/>
          <p:cNvPicPr>
            <a:picLocks noChangeAspect="1"/>
          </p:cNvPicPr>
          <p:nvPr/>
        </p:nvPicPr>
        <p:blipFill>
          <a:blip r:embed="rId5"/>
          <a:srcRect l="26647" r="26647"/>
          <a:stretch>
            <a:fillRect/>
          </a:stretch>
        </p:blipFill>
        <p:spPr>
          <a:xfrm>
            <a:off x="15000789" y="-171450"/>
            <a:ext cx="3478988" cy="4972050"/>
          </a:xfrm>
          <a:prstGeom prst="rect">
            <a:avLst/>
          </a:prstGeom>
        </p:spPr>
      </p:pic>
      <p:pic>
        <p:nvPicPr>
          <p:cNvPr id="6" name="Picture 6"/>
          <p:cNvPicPr>
            <a:picLocks noChangeAspect="1"/>
          </p:cNvPicPr>
          <p:nvPr/>
        </p:nvPicPr>
        <p:blipFill>
          <a:blip r:embed="rId6"/>
          <a:srcRect l="28624" r="28624"/>
          <a:stretch>
            <a:fillRect/>
          </a:stretch>
        </p:blipFill>
        <p:spPr>
          <a:xfrm>
            <a:off x="15000789" y="4991100"/>
            <a:ext cx="3517088" cy="5486400"/>
          </a:xfrm>
          <a:prstGeom prst="rect">
            <a:avLst/>
          </a:prstGeom>
        </p:spPr>
      </p:pic>
      <p:sp>
        <p:nvSpPr>
          <p:cNvPr id="7" name="AutoShape 7"/>
          <p:cNvSpPr/>
          <p:nvPr/>
        </p:nvSpPr>
        <p:spPr>
          <a:xfrm>
            <a:off x="0" y="0"/>
            <a:ext cx="1028700" cy="10287000"/>
          </a:xfrm>
          <a:prstGeom prst="rect">
            <a:avLst/>
          </a:prstGeom>
          <a:solidFill>
            <a:srgbClr val="FDFCFC"/>
          </a:solidFill>
        </p:spPr>
      </p:sp>
      <p:grpSp>
        <p:nvGrpSpPr>
          <p:cNvPr id="8" name="Group 8"/>
          <p:cNvGrpSpPr/>
          <p:nvPr/>
        </p:nvGrpSpPr>
        <p:grpSpPr>
          <a:xfrm>
            <a:off x="401566" y="0"/>
            <a:ext cx="142711" cy="10287000"/>
            <a:chOff x="0" y="0"/>
            <a:chExt cx="190282" cy="13716000"/>
          </a:xfrm>
        </p:grpSpPr>
        <p:sp>
          <p:nvSpPr>
            <p:cNvPr id="9" name="AutoShape 9"/>
            <p:cNvSpPr/>
            <p:nvPr/>
          </p:nvSpPr>
          <p:spPr>
            <a:xfrm>
              <a:off x="88791" y="0"/>
              <a:ext cx="12700" cy="13716000"/>
            </a:xfrm>
            <a:prstGeom prst="rect">
              <a:avLst/>
            </a:prstGeom>
            <a:solidFill>
              <a:srgbClr val="141414"/>
            </a:solidFill>
          </p:spPr>
        </p:sp>
        <p:sp>
          <p:nvSpPr>
            <p:cNvPr id="10" name="AutoShape 10"/>
            <p:cNvSpPr/>
            <p:nvPr/>
          </p:nvSpPr>
          <p:spPr>
            <a:xfrm>
              <a:off x="0" y="5820971"/>
              <a:ext cx="190282" cy="2074059"/>
            </a:xfrm>
            <a:prstGeom prst="rect">
              <a:avLst/>
            </a:prstGeom>
            <a:solidFill>
              <a:srgbClr val="DD211D"/>
            </a:solidFill>
          </p:spPr>
        </p:sp>
      </p:grpSp>
      <p:sp>
        <p:nvSpPr>
          <p:cNvPr id="11" name="TextBox 11"/>
          <p:cNvSpPr txBox="1"/>
          <p:nvPr/>
        </p:nvSpPr>
        <p:spPr>
          <a:xfrm>
            <a:off x="1512570" y="2949445"/>
            <a:ext cx="8557464" cy="1488728"/>
          </a:xfrm>
          <a:prstGeom prst="rect">
            <a:avLst/>
          </a:prstGeom>
        </p:spPr>
        <p:txBody>
          <a:bodyPr lIns="0" tIns="0" rIns="0" bIns="0" rtlCol="0" anchor="t">
            <a:spAutoFit/>
          </a:bodyPr>
          <a:lstStyle/>
          <a:p>
            <a:pPr algn="ctr">
              <a:lnSpc>
                <a:spcPts val="11768"/>
              </a:lnSpc>
            </a:pPr>
            <a:r>
              <a:rPr lang="en-US" sz="9806">
                <a:solidFill>
                  <a:srgbClr val="FDFCFC"/>
                </a:solidFill>
                <a:latin typeface="Poppins Bold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3085034" y="1385702"/>
            <a:ext cx="13069009" cy="2185987"/>
          </a:xfrm>
          <a:prstGeom prst="rect">
            <a:avLst/>
          </a:prstGeom>
        </p:spPr>
        <p:txBody>
          <a:bodyPr lIns="0" tIns="0" rIns="0" bIns="0" rtlCol="0" anchor="t">
            <a:spAutoFit/>
          </a:bodyPr>
          <a:lstStyle/>
          <a:p>
            <a:pPr algn="ctr">
              <a:lnSpc>
                <a:spcPts val="8639"/>
              </a:lnSpc>
            </a:pPr>
            <a:r>
              <a:rPr lang="en-US" sz="7199">
                <a:solidFill>
                  <a:srgbClr val="141414"/>
                </a:solidFill>
                <a:latin typeface="Poppins Bold Bold"/>
              </a:rPr>
              <a:t>Composition of the  </a:t>
            </a:r>
            <a:r>
              <a:rPr lang="en-US" sz="7199">
                <a:solidFill>
                  <a:srgbClr val="DD211D"/>
                </a:solidFill>
                <a:latin typeface="Poppins Bold Bold"/>
              </a:rPr>
              <a:t>Patients</a:t>
            </a:r>
          </a:p>
        </p:txBody>
      </p:sp>
      <p:grpSp>
        <p:nvGrpSpPr>
          <p:cNvPr id="3" name="Group 3"/>
          <p:cNvGrpSpPr/>
          <p:nvPr/>
        </p:nvGrpSpPr>
        <p:grpSpPr>
          <a:xfrm>
            <a:off x="4533516" y="4073070"/>
            <a:ext cx="10172046" cy="5185230"/>
            <a:chOff x="0" y="0"/>
            <a:chExt cx="13562728" cy="6913640"/>
          </a:xfrm>
        </p:grpSpPr>
        <p:sp>
          <p:nvSpPr>
            <p:cNvPr id="4" name="TextBox 4"/>
            <p:cNvSpPr txBox="1"/>
            <p:nvPr/>
          </p:nvSpPr>
          <p:spPr>
            <a:xfrm>
              <a:off x="0" y="3354399"/>
              <a:ext cx="2175556" cy="1391400"/>
            </a:xfrm>
            <a:prstGeom prst="rect">
              <a:avLst/>
            </a:prstGeom>
          </p:spPr>
          <p:txBody>
            <a:bodyPr lIns="0" tIns="0" rIns="0" bIns="0" rtlCol="0" anchor="t">
              <a:spAutoFit/>
            </a:bodyPr>
            <a:lstStyle/>
            <a:p>
              <a:pPr algn="ctr">
                <a:lnSpc>
                  <a:spcPts val="4291"/>
                </a:lnSpc>
              </a:pPr>
              <a:r>
                <a:rPr lang="en-US" sz="3065">
                  <a:solidFill>
                    <a:srgbClr val="141414"/>
                  </a:solidFill>
                  <a:latin typeface="Poppins Medium"/>
                </a:rPr>
                <a:t>Low Risk</a:t>
              </a:r>
            </a:p>
            <a:p>
              <a:pPr algn="ctr">
                <a:lnSpc>
                  <a:spcPts val="4291"/>
                </a:lnSpc>
              </a:pPr>
              <a:r>
                <a:rPr lang="en-US" sz="3065">
                  <a:solidFill>
                    <a:srgbClr val="141414"/>
                  </a:solidFill>
                  <a:latin typeface="Poppins Medium"/>
                </a:rPr>
                <a:t>54.3%</a:t>
              </a:r>
            </a:p>
          </p:txBody>
        </p:sp>
        <p:sp>
          <p:nvSpPr>
            <p:cNvPr id="5" name="TextBox 5"/>
            <p:cNvSpPr txBox="1"/>
            <p:nvPr/>
          </p:nvSpPr>
          <p:spPr>
            <a:xfrm>
              <a:off x="11185310" y="2120216"/>
              <a:ext cx="2377417" cy="1391400"/>
            </a:xfrm>
            <a:prstGeom prst="rect">
              <a:avLst/>
            </a:prstGeom>
          </p:spPr>
          <p:txBody>
            <a:bodyPr lIns="0" tIns="0" rIns="0" bIns="0" rtlCol="0" anchor="t">
              <a:spAutoFit/>
            </a:bodyPr>
            <a:lstStyle/>
            <a:p>
              <a:pPr algn="ctr">
                <a:lnSpc>
                  <a:spcPts val="4291"/>
                </a:lnSpc>
              </a:pPr>
              <a:r>
                <a:rPr lang="en-US" sz="3065">
                  <a:solidFill>
                    <a:srgbClr val="141414"/>
                  </a:solidFill>
                  <a:latin typeface="Poppins Medium"/>
                </a:rPr>
                <a:t>High Risk</a:t>
              </a:r>
            </a:p>
            <a:p>
              <a:pPr algn="ctr">
                <a:lnSpc>
                  <a:spcPts val="4291"/>
                </a:lnSpc>
              </a:pPr>
              <a:r>
                <a:rPr lang="en-US" sz="3065">
                  <a:solidFill>
                    <a:srgbClr val="141414"/>
                  </a:solidFill>
                  <a:latin typeface="Poppins Medium"/>
                </a:rPr>
                <a:t>45.7%</a:t>
              </a:r>
            </a:p>
          </p:txBody>
        </p:sp>
        <p:grpSp>
          <p:nvGrpSpPr>
            <p:cNvPr id="6" name="Group 6"/>
            <p:cNvGrpSpPr>
              <a:grpSpLocks noChangeAspect="1"/>
            </p:cNvGrpSpPr>
            <p:nvPr/>
          </p:nvGrpSpPr>
          <p:grpSpPr>
            <a:xfrm>
              <a:off x="3223613" y="0"/>
              <a:ext cx="6913640" cy="6913640"/>
              <a:chOff x="0" y="0"/>
              <a:chExt cx="2540000" cy="2540000"/>
            </a:xfrm>
          </p:grpSpPr>
          <p:sp>
            <p:nvSpPr>
              <p:cNvPr id="7" name="Freeform 7"/>
              <p:cNvSpPr/>
              <p:nvPr/>
            </p:nvSpPr>
            <p:spPr>
              <a:xfrm>
                <a:off x="1270000" y="0"/>
                <a:ext cx="1333911" cy="2508757"/>
              </a:xfrm>
              <a:custGeom>
                <a:avLst/>
                <a:gdLst/>
                <a:ahLst/>
                <a:cxnLst/>
                <a:rect l="l" t="t" r="r" b="b"/>
                <a:pathLst>
                  <a:path w="1333911" h="2508757">
                    <a:moveTo>
                      <a:pt x="0" y="0"/>
                    </a:moveTo>
                    <a:cubicBezTo>
                      <a:pt x="646896" y="0"/>
                      <a:pt x="1190420" y="486243"/>
                      <a:pt x="1262166" y="1129148"/>
                    </a:cubicBezTo>
                    <a:cubicBezTo>
                      <a:pt x="1333911" y="1772053"/>
                      <a:pt x="910947" y="2366152"/>
                      <a:pt x="279966" y="2508757"/>
                    </a:cubicBezTo>
                    <a:lnTo>
                      <a:pt x="0" y="1270000"/>
                    </a:lnTo>
                    <a:close/>
                  </a:path>
                </a:pathLst>
              </a:custGeom>
              <a:solidFill>
                <a:srgbClr val="DD211D"/>
              </a:solidFill>
            </p:spPr>
          </p:sp>
          <p:sp>
            <p:nvSpPr>
              <p:cNvPr id="8" name="Freeform 8"/>
              <p:cNvSpPr/>
              <p:nvPr/>
            </p:nvSpPr>
            <p:spPr>
              <a:xfrm>
                <a:off x="-90575" y="0"/>
                <a:ext cx="1702103" cy="2626372"/>
              </a:xfrm>
              <a:custGeom>
                <a:avLst/>
                <a:gdLst/>
                <a:ahLst/>
                <a:cxnLst/>
                <a:rect l="l" t="t" r="r" b="b"/>
                <a:pathLst>
                  <a:path w="1702103" h="2626372">
                    <a:moveTo>
                      <a:pt x="1702103" y="2493216"/>
                    </a:moveTo>
                    <a:cubicBezTo>
                      <a:pt x="1225193" y="2626372"/>
                      <a:pt x="714378" y="2470209"/>
                      <a:pt x="393449" y="2093145"/>
                    </a:cubicBezTo>
                    <a:cubicBezTo>
                      <a:pt x="72520" y="1716080"/>
                      <a:pt x="0" y="1186873"/>
                      <a:pt x="207662" y="737373"/>
                    </a:cubicBezTo>
                    <a:cubicBezTo>
                      <a:pt x="415324" y="287873"/>
                      <a:pt x="865298" y="49"/>
                      <a:pt x="1360448" y="0"/>
                    </a:cubicBezTo>
                    <a:lnTo>
                      <a:pt x="1360575" y="1270000"/>
                    </a:lnTo>
                    <a:close/>
                  </a:path>
                </a:pathLst>
              </a:custGeom>
              <a:solidFill>
                <a:srgbClr val="F94E6B"/>
              </a:solidFill>
            </p:spPr>
          </p:sp>
          <p:sp>
            <p:nvSpPr>
              <p:cNvPr id="9" name="Freeform 9"/>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FF7FAC"/>
              </a:solidFill>
            </p:spPr>
          </p:sp>
        </p:grpSp>
      </p:grpSp>
      <p:grpSp>
        <p:nvGrpSpPr>
          <p:cNvPr id="10" name="Group 10"/>
          <p:cNvGrpSpPr/>
          <p:nvPr/>
        </p:nvGrpSpPr>
        <p:grpSpPr>
          <a:xfrm>
            <a:off x="401566" y="0"/>
            <a:ext cx="142711" cy="10287000"/>
            <a:chOff x="0" y="0"/>
            <a:chExt cx="190282" cy="13716000"/>
          </a:xfrm>
        </p:grpSpPr>
        <p:sp>
          <p:nvSpPr>
            <p:cNvPr id="11" name="AutoShape 11"/>
            <p:cNvSpPr/>
            <p:nvPr/>
          </p:nvSpPr>
          <p:spPr>
            <a:xfrm>
              <a:off x="88791" y="0"/>
              <a:ext cx="12700" cy="13716000"/>
            </a:xfrm>
            <a:prstGeom prst="rect">
              <a:avLst/>
            </a:prstGeom>
            <a:solidFill>
              <a:srgbClr val="141414"/>
            </a:solidFill>
          </p:spPr>
        </p:sp>
        <p:sp>
          <p:nvSpPr>
            <p:cNvPr id="12" name="AutoShape 12"/>
            <p:cNvSpPr/>
            <p:nvPr/>
          </p:nvSpPr>
          <p:spPr>
            <a:xfrm>
              <a:off x="0" y="5820971"/>
              <a:ext cx="190282" cy="2074059"/>
            </a:xfrm>
            <a:prstGeom prst="rect">
              <a:avLst/>
            </a:prstGeom>
            <a:solidFill>
              <a:srgbClr val="DD211D"/>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7367886" cy="10744200"/>
          </a:xfrm>
          <a:prstGeom prst="rect">
            <a:avLst/>
          </a:prstGeom>
          <a:solidFill>
            <a:srgbClr val="DD211D"/>
          </a:solidFill>
        </p:spPr>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6773722" y="8826675"/>
            <a:ext cx="485578" cy="431625"/>
            <a:chOff x="0" y="0"/>
            <a:chExt cx="647437" cy="575500"/>
          </a:xfrm>
        </p:grpSpPr>
        <p:sp>
          <p:nvSpPr>
            <p:cNvPr id="7" name="AutoShape 7"/>
            <p:cNvSpPr/>
            <p:nvPr/>
          </p:nvSpPr>
          <p:spPr>
            <a:xfrm>
              <a:off x="0" y="0"/>
              <a:ext cx="647437" cy="575500"/>
            </a:xfrm>
            <a:prstGeom prst="rect">
              <a:avLst/>
            </a:prstGeom>
            <a:solidFill>
              <a:srgbClr val="DD211D"/>
            </a:solidFill>
          </p:spPr>
        </p:sp>
        <p:grpSp>
          <p:nvGrpSpPr>
            <p:cNvPr id="8" name="Group 8"/>
            <p:cNvGrpSpPr/>
            <p:nvPr/>
          </p:nvGrpSpPr>
          <p:grpSpPr>
            <a:xfrm>
              <a:off x="0" y="171992"/>
              <a:ext cx="517352" cy="231517"/>
              <a:chOff x="0" y="0"/>
              <a:chExt cx="959235" cy="429260"/>
            </a:xfrm>
          </p:grpSpPr>
          <p:sp>
            <p:nvSpPr>
              <p:cNvPr id="9" name="Freeform 9"/>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0" name="Picture 10"/>
          <p:cNvPicPr>
            <a:picLocks noChangeAspect="1"/>
          </p:cNvPicPr>
          <p:nvPr/>
        </p:nvPicPr>
        <p:blipFill>
          <a:blip r:embed="rId2"/>
          <a:srcRect/>
          <a:stretch>
            <a:fillRect/>
          </a:stretch>
        </p:blipFill>
        <p:spPr>
          <a:xfrm>
            <a:off x="8396586" y="1912101"/>
            <a:ext cx="9901166" cy="6462797"/>
          </a:xfrm>
          <a:prstGeom prst="rect">
            <a:avLst/>
          </a:prstGeom>
        </p:spPr>
      </p:pic>
      <p:grpSp>
        <p:nvGrpSpPr>
          <p:cNvPr id="11" name="Group 11"/>
          <p:cNvGrpSpPr/>
          <p:nvPr/>
        </p:nvGrpSpPr>
        <p:grpSpPr>
          <a:xfrm>
            <a:off x="1286924" y="3143131"/>
            <a:ext cx="6848281" cy="4457937"/>
            <a:chOff x="0" y="0"/>
            <a:chExt cx="9131042" cy="5943916"/>
          </a:xfrm>
        </p:grpSpPr>
        <p:sp>
          <p:nvSpPr>
            <p:cNvPr id="12" name="TextBox 12"/>
            <p:cNvSpPr txBox="1"/>
            <p:nvPr/>
          </p:nvSpPr>
          <p:spPr>
            <a:xfrm>
              <a:off x="0" y="0"/>
              <a:ext cx="9131042" cy="2914650"/>
            </a:xfrm>
            <a:prstGeom prst="rect">
              <a:avLst/>
            </a:prstGeom>
          </p:spPr>
          <p:txBody>
            <a:bodyPr lIns="0" tIns="0" rIns="0" bIns="0" rtlCol="0" anchor="t">
              <a:spAutoFit/>
            </a:bodyPr>
            <a:lstStyle/>
            <a:p>
              <a:pPr>
                <a:lnSpc>
                  <a:spcPts val="8640"/>
                </a:lnSpc>
              </a:pPr>
              <a:r>
                <a:rPr lang="en-US" sz="7200">
                  <a:solidFill>
                    <a:srgbClr val="FDFCFC"/>
                  </a:solidFill>
                  <a:latin typeface="Poppins Bold Bold"/>
                </a:rPr>
                <a:t>Exploratory Data Analysis</a:t>
              </a:r>
            </a:p>
          </p:txBody>
        </p:sp>
        <p:sp>
          <p:nvSpPr>
            <p:cNvPr id="13" name="TextBox 13"/>
            <p:cNvSpPr txBox="1"/>
            <p:nvPr/>
          </p:nvSpPr>
          <p:spPr>
            <a:xfrm>
              <a:off x="0" y="3525003"/>
              <a:ext cx="9131042" cy="665163"/>
            </a:xfrm>
            <a:prstGeom prst="rect">
              <a:avLst/>
            </a:prstGeom>
          </p:spPr>
          <p:txBody>
            <a:bodyPr lIns="0" tIns="0" rIns="0" bIns="0" rtlCol="0" anchor="t">
              <a:spAutoFit/>
            </a:bodyPr>
            <a:lstStyle/>
            <a:p>
              <a:pPr>
                <a:lnSpc>
                  <a:spcPts val="4200"/>
                </a:lnSpc>
              </a:pPr>
              <a:r>
                <a:rPr lang="en-US" sz="3000">
                  <a:solidFill>
                    <a:srgbClr val="FDFCFC"/>
                  </a:solidFill>
                  <a:latin typeface="Poppins Bold Bold"/>
                </a:rPr>
                <a:t>Variables: Age + Sex</a:t>
              </a:r>
            </a:p>
          </p:txBody>
        </p:sp>
        <p:sp>
          <p:nvSpPr>
            <p:cNvPr id="14" name="TextBox 14"/>
            <p:cNvSpPr txBox="1"/>
            <p:nvPr/>
          </p:nvSpPr>
          <p:spPr>
            <a:xfrm>
              <a:off x="0" y="4789486"/>
              <a:ext cx="9131042" cy="1154430"/>
            </a:xfrm>
            <a:prstGeom prst="rect">
              <a:avLst/>
            </a:prstGeom>
          </p:spPr>
          <p:txBody>
            <a:bodyPr lIns="0" tIns="0" rIns="0" bIns="0" rtlCol="0" anchor="t">
              <a:spAutoFit/>
            </a:bodyPr>
            <a:lstStyle/>
            <a:p>
              <a:pPr>
                <a:lnSpc>
                  <a:spcPts val="3600"/>
                </a:lnSpc>
              </a:pPr>
              <a:r>
                <a:rPr lang="en-US" sz="2400">
                  <a:solidFill>
                    <a:srgbClr val="FDFCFC"/>
                  </a:solidFill>
                  <a:latin typeface="Poppins Light"/>
                </a:rPr>
                <a:t>Males and people between their 50s and 60s have a higher risk of heart disease.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211D"/>
        </a:solidFill>
        <a:effectLst/>
      </p:bgPr>
    </p:bg>
    <p:spTree>
      <p:nvGrpSpPr>
        <p:cNvPr id="1" name=""/>
        <p:cNvGrpSpPr/>
        <p:nvPr/>
      </p:nvGrpSpPr>
      <p:grpSpPr>
        <a:xfrm>
          <a:off x="0" y="0"/>
          <a:ext cx="0" cy="0"/>
          <a:chOff x="0" y="0"/>
          <a:chExt cx="0" cy="0"/>
        </a:xfrm>
      </p:grpSpPr>
      <p:sp>
        <p:nvSpPr>
          <p:cNvPr id="2" name="AutoShape 2"/>
          <p:cNvSpPr/>
          <p:nvPr/>
        </p:nvSpPr>
        <p:spPr>
          <a:xfrm>
            <a:off x="0" y="0"/>
            <a:ext cx="1028700" cy="10287000"/>
          </a:xfrm>
          <a:prstGeom prst="rect">
            <a:avLst/>
          </a:prstGeom>
          <a:solidFill>
            <a:srgbClr val="FDFCFC"/>
          </a:solidFill>
        </p:spPr>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Picture 6"/>
          <p:cNvPicPr>
            <a:picLocks noChangeAspect="1"/>
          </p:cNvPicPr>
          <p:nvPr/>
        </p:nvPicPr>
        <p:blipFill>
          <a:blip r:embed="rId3"/>
          <a:srcRect/>
          <a:stretch>
            <a:fillRect/>
          </a:stretch>
        </p:blipFill>
        <p:spPr>
          <a:xfrm>
            <a:off x="8872266" y="1731688"/>
            <a:ext cx="8864508" cy="6823624"/>
          </a:xfrm>
          <a:prstGeom prst="rect">
            <a:avLst/>
          </a:prstGeom>
        </p:spPr>
      </p:pic>
      <p:sp>
        <p:nvSpPr>
          <p:cNvPr id="7" name="TextBox 7"/>
          <p:cNvSpPr txBox="1"/>
          <p:nvPr/>
        </p:nvSpPr>
        <p:spPr>
          <a:xfrm>
            <a:off x="1623060" y="3312795"/>
            <a:ext cx="6862390" cy="3585210"/>
          </a:xfrm>
          <a:prstGeom prst="rect">
            <a:avLst/>
          </a:prstGeom>
        </p:spPr>
        <p:txBody>
          <a:bodyPr lIns="0" tIns="0" rIns="0" bIns="0" rtlCol="0" anchor="t">
            <a:spAutoFit/>
          </a:bodyPr>
          <a:lstStyle/>
          <a:p>
            <a:pPr marL="518161" lvl="1" indent="-259081">
              <a:lnSpc>
                <a:spcPts val="3600"/>
              </a:lnSpc>
              <a:buFont typeface="Arial"/>
              <a:buChar char="•"/>
            </a:pPr>
            <a:r>
              <a:rPr lang="en-US" sz="2400">
                <a:solidFill>
                  <a:srgbClr val="FDFCFC"/>
                </a:solidFill>
                <a:latin typeface="Poppins Medium"/>
              </a:rPr>
              <a:t>Positive correlations are displayed in blue and negative correlations in red color. </a:t>
            </a:r>
          </a:p>
          <a:p>
            <a:pPr marL="518161" lvl="1" indent="-259081">
              <a:lnSpc>
                <a:spcPts val="3600"/>
              </a:lnSpc>
              <a:buFont typeface="Arial"/>
              <a:buChar char="•"/>
            </a:pPr>
            <a:r>
              <a:rPr lang="en-US" sz="2400">
                <a:solidFill>
                  <a:srgbClr val="FDFCFC"/>
                </a:solidFill>
                <a:latin typeface="Poppins Medium"/>
              </a:rPr>
              <a:t>Significant Positive Correlations: thalach, slope, cp</a:t>
            </a:r>
          </a:p>
          <a:p>
            <a:pPr marL="518161" lvl="1" indent="-259081">
              <a:lnSpc>
                <a:spcPts val="3600"/>
              </a:lnSpc>
              <a:buFont typeface="Arial"/>
              <a:buChar char="•"/>
            </a:pPr>
            <a:r>
              <a:rPr lang="en-US" sz="2400">
                <a:solidFill>
                  <a:srgbClr val="FDFCFC"/>
                </a:solidFill>
                <a:latin typeface="Poppins Medium"/>
              </a:rPr>
              <a:t>Significant Negative Correlations: exang, oldpeak, ca</a:t>
            </a:r>
          </a:p>
          <a:p>
            <a:pPr>
              <a:lnSpc>
                <a:spcPts val="3600"/>
              </a:lnSpc>
            </a:pPr>
            <a:endParaRPr lang="en-US" sz="2400">
              <a:solidFill>
                <a:srgbClr val="FDFCFC"/>
              </a:solidFill>
              <a:latin typeface="Poppins Medium"/>
            </a:endParaRPr>
          </a:p>
        </p:txBody>
      </p:sp>
      <p:sp>
        <p:nvSpPr>
          <p:cNvPr id="8" name="TextBox 8"/>
          <p:cNvSpPr txBox="1"/>
          <p:nvPr/>
        </p:nvSpPr>
        <p:spPr>
          <a:xfrm>
            <a:off x="1795385" y="2314544"/>
            <a:ext cx="6848281" cy="515541"/>
          </a:xfrm>
          <a:prstGeom prst="rect">
            <a:avLst/>
          </a:prstGeom>
        </p:spPr>
        <p:txBody>
          <a:bodyPr lIns="0" tIns="0" rIns="0" bIns="0" rtlCol="0" anchor="t">
            <a:spAutoFit/>
          </a:bodyPr>
          <a:lstStyle/>
          <a:p>
            <a:pPr>
              <a:lnSpc>
                <a:spcPts val="4200"/>
              </a:lnSpc>
            </a:pPr>
            <a:r>
              <a:rPr lang="en-US" sz="3000">
                <a:solidFill>
                  <a:srgbClr val="FDFCFC"/>
                </a:solidFill>
                <a:latin typeface="Poppins Bold Bold"/>
              </a:rPr>
              <a:t>Correlation Matrix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0"/>
            <a:ext cx="7367886" cy="10744200"/>
          </a:xfrm>
          <a:prstGeom prst="rect">
            <a:avLst/>
          </a:prstGeom>
          <a:solidFill>
            <a:srgbClr val="DD211D"/>
          </a:solidFill>
        </p:spPr>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6773722" y="8826675"/>
            <a:ext cx="485578" cy="431625"/>
            <a:chOff x="0" y="0"/>
            <a:chExt cx="647437" cy="575500"/>
          </a:xfrm>
        </p:grpSpPr>
        <p:sp>
          <p:nvSpPr>
            <p:cNvPr id="7" name="AutoShape 7"/>
            <p:cNvSpPr/>
            <p:nvPr/>
          </p:nvSpPr>
          <p:spPr>
            <a:xfrm>
              <a:off x="0" y="0"/>
              <a:ext cx="647437" cy="575500"/>
            </a:xfrm>
            <a:prstGeom prst="rect">
              <a:avLst/>
            </a:prstGeom>
            <a:solidFill>
              <a:srgbClr val="DD211D"/>
            </a:solidFill>
          </p:spPr>
        </p:sp>
        <p:grpSp>
          <p:nvGrpSpPr>
            <p:cNvPr id="8" name="Group 8"/>
            <p:cNvGrpSpPr/>
            <p:nvPr/>
          </p:nvGrpSpPr>
          <p:grpSpPr>
            <a:xfrm>
              <a:off x="0" y="171992"/>
              <a:ext cx="517352" cy="231517"/>
              <a:chOff x="0" y="0"/>
              <a:chExt cx="959235" cy="429260"/>
            </a:xfrm>
          </p:grpSpPr>
          <p:sp>
            <p:nvSpPr>
              <p:cNvPr id="9" name="Freeform 9"/>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0" name="Picture 10"/>
          <p:cNvPicPr>
            <a:picLocks noChangeAspect="1"/>
          </p:cNvPicPr>
          <p:nvPr/>
        </p:nvPicPr>
        <p:blipFill>
          <a:blip r:embed="rId2"/>
          <a:srcRect/>
          <a:stretch>
            <a:fillRect/>
          </a:stretch>
        </p:blipFill>
        <p:spPr>
          <a:xfrm>
            <a:off x="8396586" y="941207"/>
            <a:ext cx="9891414" cy="7614105"/>
          </a:xfrm>
          <a:prstGeom prst="rect">
            <a:avLst/>
          </a:prstGeom>
        </p:spPr>
      </p:pic>
      <p:grpSp>
        <p:nvGrpSpPr>
          <p:cNvPr id="11" name="Group 11"/>
          <p:cNvGrpSpPr/>
          <p:nvPr/>
        </p:nvGrpSpPr>
        <p:grpSpPr>
          <a:xfrm>
            <a:off x="1548304" y="2928553"/>
            <a:ext cx="6848281" cy="3639413"/>
            <a:chOff x="0" y="0"/>
            <a:chExt cx="9131042" cy="4852551"/>
          </a:xfrm>
        </p:grpSpPr>
        <p:sp>
          <p:nvSpPr>
            <p:cNvPr id="12" name="TextBox 12"/>
            <p:cNvSpPr txBox="1"/>
            <p:nvPr/>
          </p:nvSpPr>
          <p:spPr>
            <a:xfrm>
              <a:off x="0" y="-66675"/>
              <a:ext cx="9131042" cy="1365250"/>
            </a:xfrm>
            <a:prstGeom prst="rect">
              <a:avLst/>
            </a:prstGeom>
          </p:spPr>
          <p:txBody>
            <a:bodyPr lIns="0" tIns="0" rIns="0" bIns="0" rtlCol="0" anchor="t">
              <a:spAutoFit/>
            </a:bodyPr>
            <a:lstStyle/>
            <a:p>
              <a:pPr>
                <a:lnSpc>
                  <a:spcPts val="4200"/>
                </a:lnSpc>
              </a:pPr>
              <a:r>
                <a:rPr lang="en-US" sz="3000">
                  <a:solidFill>
                    <a:srgbClr val="FDFCFC"/>
                  </a:solidFill>
                  <a:latin typeface="Poppins Bold Bold"/>
                </a:rPr>
                <a:t>Variables with significant correlation</a:t>
              </a:r>
            </a:p>
          </p:txBody>
        </p:sp>
        <p:sp>
          <p:nvSpPr>
            <p:cNvPr id="13" name="TextBox 13"/>
            <p:cNvSpPr txBox="1"/>
            <p:nvPr/>
          </p:nvSpPr>
          <p:spPr>
            <a:xfrm>
              <a:off x="0" y="1897896"/>
              <a:ext cx="9131042" cy="2954655"/>
            </a:xfrm>
            <a:prstGeom prst="rect">
              <a:avLst/>
            </a:prstGeom>
          </p:spPr>
          <p:txBody>
            <a:bodyPr lIns="0" tIns="0" rIns="0" bIns="0" rtlCol="0" anchor="t">
              <a:spAutoFit/>
            </a:bodyPr>
            <a:lstStyle/>
            <a:p>
              <a:pPr>
                <a:lnSpc>
                  <a:spcPts val="3600"/>
                </a:lnSpc>
              </a:pPr>
              <a:r>
                <a:rPr lang="en-US" sz="2400">
                  <a:solidFill>
                    <a:srgbClr val="FDFCFC"/>
                  </a:solidFill>
                  <a:latin typeface="Poppins Light"/>
                </a:rPr>
                <a:t>People with higher heart disease risk have:</a:t>
              </a:r>
            </a:p>
            <a:p>
              <a:pPr marL="518161" lvl="1" indent="-259081">
                <a:lnSpc>
                  <a:spcPts val="3600"/>
                </a:lnSpc>
                <a:buFont typeface="Arial"/>
                <a:buChar char="•"/>
              </a:pPr>
              <a:r>
                <a:rPr lang="en-US" sz="2400">
                  <a:solidFill>
                    <a:srgbClr val="FDFCFC"/>
                  </a:solidFill>
                  <a:latin typeface="Poppins Light"/>
                </a:rPr>
                <a:t>Exercise induced angina</a:t>
              </a:r>
            </a:p>
            <a:p>
              <a:pPr marL="518161" lvl="1" indent="-259081">
                <a:lnSpc>
                  <a:spcPts val="3600"/>
                </a:lnSpc>
                <a:buFont typeface="Arial"/>
                <a:buChar char="•"/>
              </a:pPr>
              <a:r>
                <a:rPr lang="en-US" sz="2400">
                  <a:solidFill>
                    <a:srgbClr val="FDFCFC"/>
                  </a:solidFill>
                  <a:latin typeface="Poppins Light"/>
                </a:rPr>
                <a:t>A flat slope</a:t>
              </a:r>
            </a:p>
            <a:p>
              <a:pPr marL="518161" lvl="1" indent="-259081">
                <a:lnSpc>
                  <a:spcPts val="3600"/>
                </a:lnSpc>
                <a:buFont typeface="Arial"/>
                <a:buChar char="•"/>
              </a:pPr>
              <a:r>
                <a:rPr lang="en-US" sz="2400">
                  <a:solidFill>
                    <a:srgbClr val="FDFCFC"/>
                  </a:solidFill>
                  <a:latin typeface="Poppins Light"/>
                </a:rPr>
                <a:t>0-1 major vessels colored by flourosopy</a:t>
              </a:r>
            </a:p>
            <a:p>
              <a:pPr marL="518160" lvl="1" indent="-259080">
                <a:lnSpc>
                  <a:spcPts val="3600"/>
                </a:lnSpc>
                <a:buFont typeface="Arial"/>
                <a:buChar char="•"/>
              </a:pPr>
              <a:r>
                <a:rPr lang="en-US" sz="2400">
                  <a:solidFill>
                    <a:srgbClr val="FDFCFC"/>
                  </a:solidFill>
                  <a:latin typeface="Poppins Light"/>
                </a:rPr>
                <a:t>Typical Angina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rcRect t="13611" b="1361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028700" cy="10287000"/>
          </a:xfrm>
          <a:prstGeom prst="rect">
            <a:avLst/>
          </a:prstGeom>
          <a:solidFill>
            <a:srgbClr val="FDFCFC"/>
          </a:solidFill>
        </p:spPr>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Picture 6"/>
          <p:cNvPicPr>
            <a:picLocks noChangeAspect="1"/>
          </p:cNvPicPr>
          <p:nvPr/>
        </p:nvPicPr>
        <p:blipFill>
          <a:blip r:embed="rId3"/>
          <a:srcRect l="6242" t="8763" r="2908" b="7339"/>
          <a:stretch>
            <a:fillRect/>
          </a:stretch>
        </p:blipFill>
        <p:spPr>
          <a:xfrm>
            <a:off x="544278" y="1677554"/>
            <a:ext cx="12105449" cy="6931891"/>
          </a:xfrm>
          <a:prstGeom prst="rect">
            <a:avLst/>
          </a:prstGeom>
        </p:spPr>
      </p:pic>
      <p:sp>
        <p:nvSpPr>
          <p:cNvPr id="7" name="TextBox 7"/>
          <p:cNvSpPr txBox="1"/>
          <p:nvPr/>
        </p:nvSpPr>
        <p:spPr>
          <a:xfrm>
            <a:off x="12934488" y="1677554"/>
            <a:ext cx="5139714" cy="1092994"/>
          </a:xfrm>
          <a:prstGeom prst="rect">
            <a:avLst/>
          </a:prstGeom>
        </p:spPr>
        <p:txBody>
          <a:bodyPr lIns="0" tIns="0" rIns="0" bIns="0" rtlCol="0" anchor="t">
            <a:spAutoFit/>
          </a:bodyPr>
          <a:lstStyle/>
          <a:p>
            <a:pPr>
              <a:lnSpc>
                <a:spcPts val="8640"/>
              </a:lnSpc>
            </a:pPr>
            <a:r>
              <a:rPr lang="en-US" sz="7200">
                <a:solidFill>
                  <a:srgbClr val="FDFCFC"/>
                </a:solidFill>
                <a:latin typeface="Poppins Bold Bold"/>
              </a:rPr>
              <a:t>ARM</a:t>
            </a:r>
          </a:p>
        </p:txBody>
      </p:sp>
      <p:sp>
        <p:nvSpPr>
          <p:cNvPr id="8" name="TextBox 8"/>
          <p:cNvSpPr txBox="1"/>
          <p:nvPr/>
        </p:nvSpPr>
        <p:spPr>
          <a:xfrm>
            <a:off x="12934488" y="3152236"/>
            <a:ext cx="5139714" cy="4935379"/>
          </a:xfrm>
          <a:prstGeom prst="rect">
            <a:avLst/>
          </a:prstGeom>
        </p:spPr>
        <p:txBody>
          <a:bodyPr lIns="0" tIns="0" rIns="0" bIns="0" rtlCol="0" anchor="t">
            <a:spAutoFit/>
          </a:bodyPr>
          <a:lstStyle/>
          <a:p>
            <a:pPr>
              <a:lnSpc>
                <a:spcPts val="3600"/>
              </a:lnSpc>
            </a:pPr>
            <a:r>
              <a:rPr lang="en-US" sz="2400">
                <a:solidFill>
                  <a:srgbClr val="FDFCFC"/>
                </a:solidFill>
                <a:latin typeface="Poppins Light"/>
              </a:rPr>
              <a:t>Plot of total rules mined. Many descriptive variables can be seen visually that contribute to a target patient with high risk for heart disease such as those whose cholesterol level is considered ‘High Risk’, male, ages forties/fifties/sixties, and have a resting blood pressure considered to be in hypertensive crisis upon hospital admission.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3277734" y="1286702"/>
            <a:ext cx="11732531" cy="9000298"/>
          </a:xfrm>
          <a:prstGeom prst="rect">
            <a:avLst/>
          </a:prstGeom>
        </p:spPr>
      </p:pic>
      <p:sp>
        <p:nvSpPr>
          <p:cNvPr id="6" name="TextBox 6"/>
          <p:cNvSpPr txBox="1"/>
          <p:nvPr/>
        </p:nvSpPr>
        <p:spPr>
          <a:xfrm>
            <a:off x="2141291" y="-56257"/>
            <a:ext cx="14895321" cy="1092994"/>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ARM: </a:t>
            </a:r>
            <a:r>
              <a:rPr lang="en-US" sz="7200">
                <a:solidFill>
                  <a:srgbClr val="DD211D"/>
                </a:solidFill>
                <a:latin typeface="Poppins Bold Bold"/>
              </a:rPr>
              <a:t>Top 5 </a:t>
            </a:r>
            <a:r>
              <a:rPr lang="en-US" sz="7200">
                <a:solidFill>
                  <a:srgbClr val="000000"/>
                </a:solidFill>
                <a:latin typeface="Poppins Bold Bold"/>
              </a:rPr>
              <a:t>Interesting Rules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31628"/>
            <a:ext cx="9155124" cy="6223744"/>
            <a:chOff x="0" y="0"/>
            <a:chExt cx="12206832" cy="8298325"/>
          </a:xfrm>
        </p:grpSpPr>
        <p:sp>
          <p:nvSpPr>
            <p:cNvPr id="3" name="TextBox 3"/>
            <p:cNvSpPr txBox="1"/>
            <p:nvPr/>
          </p:nvSpPr>
          <p:spPr>
            <a:xfrm>
              <a:off x="0" y="0"/>
              <a:ext cx="12206832" cy="2802005"/>
            </a:xfrm>
            <a:prstGeom prst="rect">
              <a:avLst/>
            </a:prstGeom>
          </p:spPr>
          <p:txBody>
            <a:bodyPr lIns="0" tIns="0" rIns="0" bIns="0" rtlCol="0" anchor="t">
              <a:spAutoFit/>
            </a:bodyPr>
            <a:lstStyle/>
            <a:p>
              <a:pPr>
                <a:lnSpc>
                  <a:spcPts val="8306"/>
                </a:lnSpc>
              </a:pPr>
              <a:r>
                <a:rPr lang="en-US" sz="6921">
                  <a:solidFill>
                    <a:srgbClr val="DD211D"/>
                  </a:solidFill>
                  <a:latin typeface="Poppins Bold Bold"/>
                </a:rPr>
                <a:t>K-Means Clustering </a:t>
              </a:r>
              <a:r>
                <a:rPr lang="en-US" sz="6921">
                  <a:solidFill>
                    <a:srgbClr val="000000"/>
                  </a:solidFill>
                  <a:latin typeface="Poppins Bold Bold"/>
                </a:rPr>
                <a:t>/ PCA</a:t>
              </a:r>
            </a:p>
          </p:txBody>
        </p:sp>
        <p:sp>
          <p:nvSpPr>
            <p:cNvPr id="4" name="TextBox 4"/>
            <p:cNvSpPr txBox="1"/>
            <p:nvPr/>
          </p:nvSpPr>
          <p:spPr>
            <a:xfrm>
              <a:off x="0" y="3257284"/>
              <a:ext cx="9913742" cy="622982"/>
            </a:xfrm>
            <a:prstGeom prst="rect">
              <a:avLst/>
            </a:prstGeom>
          </p:spPr>
          <p:txBody>
            <a:bodyPr lIns="0" tIns="0" rIns="0" bIns="0" rtlCol="0" anchor="t">
              <a:spAutoFit/>
            </a:bodyPr>
            <a:lstStyle/>
            <a:p>
              <a:pPr>
                <a:lnSpc>
                  <a:spcPts val="4037"/>
                </a:lnSpc>
              </a:pPr>
              <a:r>
                <a:rPr lang="en-US" sz="2884">
                  <a:solidFill>
                    <a:srgbClr val="141414"/>
                  </a:solidFill>
                  <a:latin typeface="Poppins Bold Bold"/>
                </a:rPr>
                <a:t>K = 3, 4, 5 all good results</a:t>
              </a:r>
            </a:p>
          </p:txBody>
        </p:sp>
        <p:sp>
          <p:nvSpPr>
            <p:cNvPr id="5" name="TextBox 5"/>
            <p:cNvSpPr txBox="1"/>
            <p:nvPr/>
          </p:nvSpPr>
          <p:spPr>
            <a:xfrm>
              <a:off x="0" y="4310675"/>
              <a:ext cx="9913742" cy="3987651"/>
            </a:xfrm>
            <a:prstGeom prst="rect">
              <a:avLst/>
            </a:prstGeom>
          </p:spPr>
          <p:txBody>
            <a:bodyPr lIns="0" tIns="0" rIns="0" bIns="0" rtlCol="0" anchor="t">
              <a:spAutoFit/>
            </a:bodyPr>
            <a:lstStyle/>
            <a:p>
              <a:pPr marL="498135" lvl="1" indent="-249068">
                <a:lnSpc>
                  <a:spcPts val="3460"/>
                </a:lnSpc>
                <a:buFont typeface="Arial"/>
                <a:buChar char="•"/>
              </a:pPr>
              <a:r>
                <a:rPr lang="en-US" sz="2307">
                  <a:solidFill>
                    <a:srgbClr val="141414"/>
                  </a:solidFill>
                  <a:latin typeface="Poppins Light"/>
                </a:rPr>
                <a:t>Good separation between clusters</a:t>
              </a:r>
            </a:p>
            <a:p>
              <a:pPr marL="498135" lvl="1" indent="-249068">
                <a:lnSpc>
                  <a:spcPts val="3460"/>
                </a:lnSpc>
                <a:buFont typeface="Arial"/>
                <a:buChar char="•"/>
              </a:pPr>
              <a:r>
                <a:rPr lang="en-US" sz="2307">
                  <a:solidFill>
                    <a:srgbClr val="141414"/>
                  </a:solidFill>
                  <a:latin typeface="Poppins Light"/>
                </a:rPr>
                <a:t>Necessary to normalize data</a:t>
              </a:r>
            </a:p>
            <a:p>
              <a:pPr marL="498135" lvl="1" indent="-249068">
                <a:lnSpc>
                  <a:spcPts val="3460"/>
                </a:lnSpc>
                <a:buFont typeface="Arial"/>
                <a:buChar char="•"/>
              </a:pPr>
              <a:r>
                <a:rPr lang="en-US" sz="2307">
                  <a:solidFill>
                    <a:srgbClr val="141414"/>
                  </a:solidFill>
                  <a:latin typeface="Poppins Light"/>
                </a:rPr>
                <a:t>Top 2 dimensions: ~⅓ of total variance.</a:t>
              </a:r>
            </a:p>
            <a:p>
              <a:pPr marL="498135" lvl="1" indent="-249068">
                <a:lnSpc>
                  <a:spcPts val="3460"/>
                </a:lnSpc>
                <a:buFont typeface="Arial"/>
                <a:buChar char="•"/>
              </a:pPr>
              <a:r>
                <a:rPr lang="en-US" sz="2307">
                  <a:solidFill>
                    <a:srgbClr val="141414"/>
                  </a:solidFill>
                  <a:latin typeface="Poppins Light"/>
                </a:rPr>
                <a:t>Largest dimension corresponds very closely to overall risk - suggests existence of a “general factor of heart disease.” </a:t>
              </a:r>
            </a:p>
            <a:p>
              <a:pPr marL="498134" lvl="1" indent="-249067">
                <a:lnSpc>
                  <a:spcPts val="3460"/>
                </a:lnSpc>
                <a:buFont typeface="Arial"/>
                <a:buChar char="•"/>
              </a:pPr>
              <a:r>
                <a:rPr lang="en-US" sz="2307">
                  <a:solidFill>
                    <a:srgbClr val="141414"/>
                  </a:solidFill>
                  <a:latin typeface="Poppins Light"/>
                </a:rPr>
                <a:t>2nd dimension roughly corresponds to diabetes.</a:t>
              </a:r>
            </a:p>
          </p:txBody>
        </p:sp>
      </p:grpSp>
      <p:grpSp>
        <p:nvGrpSpPr>
          <p:cNvPr id="6" name="Group 6"/>
          <p:cNvGrpSpPr/>
          <p:nvPr/>
        </p:nvGrpSpPr>
        <p:grpSpPr>
          <a:xfrm>
            <a:off x="401566" y="0"/>
            <a:ext cx="142711" cy="10287000"/>
            <a:chOff x="0" y="0"/>
            <a:chExt cx="190282" cy="13716000"/>
          </a:xfrm>
        </p:grpSpPr>
        <p:sp>
          <p:nvSpPr>
            <p:cNvPr id="7" name="AutoShape 7"/>
            <p:cNvSpPr/>
            <p:nvPr/>
          </p:nvSpPr>
          <p:spPr>
            <a:xfrm>
              <a:off x="88791" y="0"/>
              <a:ext cx="12700" cy="13716000"/>
            </a:xfrm>
            <a:prstGeom prst="rect">
              <a:avLst/>
            </a:prstGeom>
            <a:solidFill>
              <a:srgbClr val="141414"/>
            </a:solidFill>
          </p:spPr>
        </p:sp>
        <p:sp>
          <p:nvSpPr>
            <p:cNvPr id="8" name="AutoShape 8"/>
            <p:cNvSpPr/>
            <p:nvPr/>
          </p:nvSpPr>
          <p:spPr>
            <a:xfrm>
              <a:off x="0" y="5820971"/>
              <a:ext cx="190282" cy="2074059"/>
            </a:xfrm>
            <a:prstGeom prst="rect">
              <a:avLst/>
            </a:prstGeom>
            <a:solidFill>
              <a:srgbClr val="DD211D"/>
            </a:solidFill>
          </p:spPr>
        </p:sp>
      </p:grpSp>
      <p:pic>
        <p:nvPicPr>
          <p:cNvPr id="9" name="Picture 9"/>
          <p:cNvPicPr>
            <a:picLocks noChangeAspect="1"/>
          </p:cNvPicPr>
          <p:nvPr/>
        </p:nvPicPr>
        <p:blipFill>
          <a:blip r:embed="rId2"/>
          <a:srcRect/>
          <a:stretch>
            <a:fillRect/>
          </a:stretch>
        </p:blipFill>
        <p:spPr>
          <a:xfrm>
            <a:off x="9391792" y="544879"/>
            <a:ext cx="8103214" cy="91972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779</Words>
  <Application>Microsoft Office PowerPoint</Application>
  <PresentationFormat>Custom</PresentationFormat>
  <Paragraphs>97</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 Light</vt:lpstr>
      <vt:lpstr>Arial</vt:lpstr>
      <vt:lpstr>Calibri</vt:lpstr>
      <vt:lpstr>Poppins Bold Bold</vt:lpstr>
      <vt:lpstr>Poppins Medium</vt:lpstr>
      <vt:lpstr>Poppins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Red Minimalist Modern Professional Genome Editing Medical Presentation</dc:title>
  <cp:lastModifiedBy>Laura Larregui</cp:lastModifiedBy>
  <cp:revision>1</cp:revision>
  <dcterms:created xsi:type="dcterms:W3CDTF">2006-08-16T00:00:00Z</dcterms:created>
  <dcterms:modified xsi:type="dcterms:W3CDTF">2020-09-02T04:16:27Z</dcterms:modified>
  <dc:identifier>DAEGkhwuINY</dc:identifier>
</cp:coreProperties>
</file>